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9" r:id="rId4"/>
    <p:sldId id="258" r:id="rId5"/>
    <p:sldId id="262" r:id="rId6"/>
    <p:sldId id="277" r:id="rId7"/>
    <p:sldId id="260" r:id="rId8"/>
    <p:sldId id="279" r:id="rId9"/>
    <p:sldId id="270" r:id="rId10"/>
    <p:sldId id="272" r:id="rId11"/>
    <p:sldId id="274" r:id="rId12"/>
    <p:sldId id="271" r:id="rId13"/>
    <p:sldId id="273" r:id="rId14"/>
    <p:sldId id="275" r:id="rId15"/>
    <p:sldId id="269" r:id="rId16"/>
    <p:sldId id="276" r:id="rId17"/>
    <p:sldId id="268" r:id="rId18"/>
    <p:sldId id="266" r:id="rId19"/>
    <p:sldId id="264" r:id="rId20"/>
    <p:sldId id="263" r:id="rId21"/>
    <p:sldId id="280" r:id="rId22"/>
    <p:sldId id="265" r:id="rId23"/>
    <p:sldId id="267" r:id="rId24"/>
    <p:sldId id="278" r:id="rId2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/>
  </p:cmAuthor>
  <p:cmAuthor id="2" name="Mirsch Mikaela" initials="MM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7B3"/>
    <a:srgbClr val="71E452"/>
    <a:srgbClr val="85E869"/>
    <a:srgbClr val="5CDE8A"/>
    <a:srgbClr val="4D4D4D"/>
    <a:srgbClr val="000000"/>
    <a:srgbClr val="FF805C"/>
    <a:srgbClr val="2B2B8F"/>
    <a:srgbClr val="0DB2C4"/>
    <a:srgbClr val="26A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2" autoAdjust="0"/>
    <p:restoredTop sz="89183" autoAdjust="0"/>
  </p:normalViewPr>
  <p:slideViewPr>
    <p:cSldViewPr showGuides="1">
      <p:cViewPr varScale="1">
        <p:scale>
          <a:sx n="187" d="100"/>
          <a:sy n="187" d="100"/>
        </p:scale>
        <p:origin x="173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48" y="-84"/>
      </p:cViewPr>
      <p:guideLst>
        <p:guide orient="horz" pos="3127"/>
        <p:guide pos="2141"/>
      </p:guideLst>
    </p:cSldViewPr>
  </p:notesViewPr>
  <p:gridSpacing cx="43200" cy="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06T16:51:05.923" idx="1">
    <p:pos x="10" y="10"/>
    <p:text>Tätä voisi kehitellä pidemmälle/paremmaksi, jos jollain on ideoita..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270D5-064B-4139-B936-70B913DF37F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F6CD8BE-1E67-460A-8C34-37EEA8789D6C}">
      <dgm:prSet phldrT="[Text]" custT="1"/>
      <dgm:spPr/>
      <dgm:t>
        <a:bodyPr/>
        <a:lstStyle/>
        <a:p>
          <a:r>
            <a:rPr lang="fi-FI" sz="1200" dirty="0"/>
            <a:t>YLÄASTE JA LUKIO</a:t>
          </a:r>
        </a:p>
        <a:p>
          <a:r>
            <a:rPr lang="fi-FI" sz="1200" dirty="0"/>
            <a:t>Luonnontieteet, (pitkä) matematiikka</a:t>
          </a:r>
        </a:p>
        <a:p>
          <a:endParaRPr lang="fi-FI" sz="1050" dirty="0"/>
        </a:p>
      </dgm:t>
    </dgm:pt>
    <dgm:pt modelId="{B5594C9C-C851-40A7-9CF7-394027C8F839}" type="parTrans" cxnId="{EE4CE79B-F140-4E9A-AE41-121523C70170}">
      <dgm:prSet/>
      <dgm:spPr/>
      <dgm:t>
        <a:bodyPr/>
        <a:lstStyle/>
        <a:p>
          <a:endParaRPr lang="fi-FI"/>
        </a:p>
      </dgm:t>
    </dgm:pt>
    <dgm:pt modelId="{7424B86A-4C8F-48B8-A0A6-D4AE131083FE}" type="sibTrans" cxnId="{EE4CE79B-F140-4E9A-AE41-121523C70170}">
      <dgm:prSet/>
      <dgm:spPr/>
      <dgm:t>
        <a:bodyPr/>
        <a:lstStyle/>
        <a:p>
          <a:endParaRPr lang="fi-FI"/>
        </a:p>
      </dgm:t>
    </dgm:pt>
    <dgm:pt modelId="{A00521D5-DF4C-48CE-B4D9-94C07017507F}">
      <dgm:prSet phldrT="[Text]" custT="1"/>
      <dgm:spPr/>
      <dgm:t>
        <a:bodyPr/>
        <a:lstStyle/>
        <a:p>
          <a:r>
            <a:rPr lang="fi-FI" sz="1200" dirty="0"/>
            <a:t>TEKNILLISET KORKEAKOULUT, YLIOPISTOT, AMMATTIKORKEAKOULUT</a:t>
          </a:r>
        </a:p>
      </dgm:t>
    </dgm:pt>
    <dgm:pt modelId="{3A33A6C2-02B3-4680-B1E9-E3F710D035BB}" type="parTrans" cxnId="{0054E316-8010-4878-A71A-4DD75AC815F9}">
      <dgm:prSet/>
      <dgm:spPr/>
      <dgm:t>
        <a:bodyPr/>
        <a:lstStyle/>
        <a:p>
          <a:endParaRPr lang="fi-FI"/>
        </a:p>
      </dgm:t>
    </dgm:pt>
    <dgm:pt modelId="{3DD5439E-980D-49F7-8D76-6A9FB00C7BB8}" type="sibTrans" cxnId="{0054E316-8010-4878-A71A-4DD75AC815F9}">
      <dgm:prSet/>
      <dgm:spPr/>
      <dgm:t>
        <a:bodyPr/>
        <a:lstStyle/>
        <a:p>
          <a:endParaRPr lang="fi-FI"/>
        </a:p>
      </dgm:t>
    </dgm:pt>
    <dgm:pt modelId="{07FD3243-877A-4FE2-96A3-A3C9F9AF5925}">
      <dgm:prSet phldrT="[Text]" custT="1"/>
      <dgm:spPr/>
      <dgm:t>
        <a:bodyPr/>
        <a:lstStyle/>
        <a:p>
          <a:r>
            <a:rPr lang="fi-FI" sz="1200" dirty="0"/>
            <a:t>DI, FM, KTM, VTM, ARK, MARK, INS. AMK …..</a:t>
          </a:r>
        </a:p>
      </dgm:t>
    </dgm:pt>
    <dgm:pt modelId="{DF75ED0C-7267-4C9D-BA8E-A908321CE43E}" type="parTrans" cxnId="{CF0AE1F5-B2FB-4EE8-B62C-ED5B66D3FCBB}">
      <dgm:prSet/>
      <dgm:spPr/>
      <dgm:t>
        <a:bodyPr/>
        <a:lstStyle/>
        <a:p>
          <a:endParaRPr lang="fi-FI"/>
        </a:p>
      </dgm:t>
    </dgm:pt>
    <dgm:pt modelId="{977BCF1A-B052-427E-B2F0-809FABF09D1E}" type="sibTrans" cxnId="{CF0AE1F5-B2FB-4EE8-B62C-ED5B66D3FCBB}">
      <dgm:prSet/>
      <dgm:spPr/>
      <dgm:t>
        <a:bodyPr/>
        <a:lstStyle/>
        <a:p>
          <a:endParaRPr lang="fi-FI"/>
        </a:p>
      </dgm:t>
    </dgm:pt>
    <dgm:pt modelId="{D8B5D75C-0AFA-4F94-8BCF-BA275C241915}" type="pres">
      <dgm:prSet presAssocID="{7C9270D5-064B-4139-B936-70B913DF37F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81AD596F-1DDF-4823-AA1E-6853B6615271}" type="pres">
      <dgm:prSet presAssocID="{EF6CD8BE-1E67-460A-8C34-37EEA8789D6C}" presName="composite" presStyleCnt="0"/>
      <dgm:spPr/>
    </dgm:pt>
    <dgm:pt modelId="{BEF48540-199B-45CC-BF3D-C351D19E7D09}" type="pres">
      <dgm:prSet presAssocID="{EF6CD8BE-1E67-460A-8C34-37EEA8789D6C}" presName="LShape" presStyleLbl="alignNode1" presStyleIdx="0" presStyleCnt="5" custScaleX="148605"/>
      <dgm:spPr/>
    </dgm:pt>
    <dgm:pt modelId="{BC3AE9B3-8535-4CC2-99EA-65FA71EC0550}" type="pres">
      <dgm:prSet presAssocID="{EF6CD8BE-1E67-460A-8C34-37EEA8789D6C}" presName="ParentText" presStyleLbl="revTx" presStyleIdx="0" presStyleCnt="3" custScaleX="135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F0F32C-CADF-41BA-9EDC-A287952DE2D9}" type="pres">
      <dgm:prSet presAssocID="{EF6CD8BE-1E67-460A-8C34-37EEA8789D6C}" presName="Triangle" presStyleLbl="alignNode1" presStyleIdx="1" presStyleCnt="5"/>
      <dgm:spPr/>
    </dgm:pt>
    <dgm:pt modelId="{555835A4-AE68-44B8-A6DB-7748ED7B9D10}" type="pres">
      <dgm:prSet presAssocID="{7424B86A-4C8F-48B8-A0A6-D4AE131083FE}" presName="sibTrans" presStyleCnt="0"/>
      <dgm:spPr/>
    </dgm:pt>
    <dgm:pt modelId="{333FA290-B3C5-4AEC-86FE-5643319623E6}" type="pres">
      <dgm:prSet presAssocID="{7424B86A-4C8F-48B8-A0A6-D4AE131083FE}" presName="space" presStyleCnt="0"/>
      <dgm:spPr/>
    </dgm:pt>
    <dgm:pt modelId="{CC355494-2DD2-4549-B17F-1BBD1F5E6028}" type="pres">
      <dgm:prSet presAssocID="{A00521D5-DF4C-48CE-B4D9-94C07017507F}" presName="composite" presStyleCnt="0"/>
      <dgm:spPr/>
    </dgm:pt>
    <dgm:pt modelId="{53032E96-C467-4FB9-9C13-C74CE1991703}" type="pres">
      <dgm:prSet presAssocID="{A00521D5-DF4C-48CE-B4D9-94C07017507F}" presName="LShape" presStyleLbl="alignNode1" presStyleIdx="2" presStyleCnt="5" custScaleX="149167"/>
      <dgm:spPr/>
    </dgm:pt>
    <dgm:pt modelId="{4E5478B6-171F-4238-AC20-8EA918E19057}" type="pres">
      <dgm:prSet presAssocID="{A00521D5-DF4C-48CE-B4D9-94C07017507F}" presName="ParentText" presStyleLbl="revTx" presStyleIdx="1" presStyleCnt="3" custScaleX="156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78C939-8CC3-4D82-A4CD-DC2AF8CAEA78}" type="pres">
      <dgm:prSet presAssocID="{A00521D5-DF4C-48CE-B4D9-94C07017507F}" presName="Triangle" presStyleLbl="alignNode1" presStyleIdx="3" presStyleCnt="5"/>
      <dgm:spPr/>
    </dgm:pt>
    <dgm:pt modelId="{084C3C37-1281-443D-97EE-BB910A27C80D}" type="pres">
      <dgm:prSet presAssocID="{3DD5439E-980D-49F7-8D76-6A9FB00C7BB8}" presName="sibTrans" presStyleCnt="0"/>
      <dgm:spPr/>
    </dgm:pt>
    <dgm:pt modelId="{36A06626-16C9-4B3B-A8BD-80716BDBC02A}" type="pres">
      <dgm:prSet presAssocID="{3DD5439E-980D-49F7-8D76-6A9FB00C7BB8}" presName="space" presStyleCnt="0"/>
      <dgm:spPr/>
    </dgm:pt>
    <dgm:pt modelId="{9616C035-E605-4E60-8FC0-AB9BF4232378}" type="pres">
      <dgm:prSet presAssocID="{07FD3243-877A-4FE2-96A3-A3C9F9AF5925}" presName="composite" presStyleCnt="0"/>
      <dgm:spPr/>
    </dgm:pt>
    <dgm:pt modelId="{6ED56D9A-ECBC-416C-851C-9C27E8A1D8ED}" type="pres">
      <dgm:prSet presAssocID="{07FD3243-877A-4FE2-96A3-A3C9F9AF5925}" presName="LShape" presStyleLbl="alignNode1" presStyleIdx="4" presStyleCnt="5" custScaleX="144659"/>
      <dgm:spPr/>
    </dgm:pt>
    <dgm:pt modelId="{32EEB6A6-FA6B-4A3B-92D8-89E1A6DB5A25}" type="pres">
      <dgm:prSet presAssocID="{07FD3243-877A-4FE2-96A3-A3C9F9AF5925}" presName="ParentText" presStyleLbl="revTx" presStyleIdx="2" presStyleCnt="3" custScaleX="127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F2234D6-CB26-4F0D-AECC-DA19CC99E219}" type="presOf" srcId="{A00521D5-DF4C-48CE-B4D9-94C07017507F}" destId="{4E5478B6-171F-4238-AC20-8EA918E19057}" srcOrd="0" destOrd="0" presId="urn:microsoft.com/office/officeart/2009/3/layout/StepUpProcess"/>
    <dgm:cxn modelId="{5E07A74B-A31A-4796-AF7F-29E5F3E1EF34}" type="presOf" srcId="{7C9270D5-064B-4139-B936-70B913DF37FD}" destId="{D8B5D75C-0AFA-4F94-8BCF-BA275C241915}" srcOrd="0" destOrd="0" presId="urn:microsoft.com/office/officeart/2009/3/layout/StepUpProcess"/>
    <dgm:cxn modelId="{CF0AE1F5-B2FB-4EE8-B62C-ED5B66D3FCBB}" srcId="{7C9270D5-064B-4139-B936-70B913DF37FD}" destId="{07FD3243-877A-4FE2-96A3-A3C9F9AF5925}" srcOrd="2" destOrd="0" parTransId="{DF75ED0C-7267-4C9D-BA8E-A908321CE43E}" sibTransId="{977BCF1A-B052-427E-B2F0-809FABF09D1E}"/>
    <dgm:cxn modelId="{6B11060B-169B-43CB-9DEC-5C31D084AF84}" type="presOf" srcId="{07FD3243-877A-4FE2-96A3-A3C9F9AF5925}" destId="{32EEB6A6-FA6B-4A3B-92D8-89E1A6DB5A25}" srcOrd="0" destOrd="0" presId="urn:microsoft.com/office/officeart/2009/3/layout/StepUpProcess"/>
    <dgm:cxn modelId="{EE4CE79B-F140-4E9A-AE41-121523C70170}" srcId="{7C9270D5-064B-4139-B936-70B913DF37FD}" destId="{EF6CD8BE-1E67-460A-8C34-37EEA8789D6C}" srcOrd="0" destOrd="0" parTransId="{B5594C9C-C851-40A7-9CF7-394027C8F839}" sibTransId="{7424B86A-4C8F-48B8-A0A6-D4AE131083FE}"/>
    <dgm:cxn modelId="{0054E316-8010-4878-A71A-4DD75AC815F9}" srcId="{7C9270D5-064B-4139-B936-70B913DF37FD}" destId="{A00521D5-DF4C-48CE-B4D9-94C07017507F}" srcOrd="1" destOrd="0" parTransId="{3A33A6C2-02B3-4680-B1E9-E3F710D035BB}" sibTransId="{3DD5439E-980D-49F7-8D76-6A9FB00C7BB8}"/>
    <dgm:cxn modelId="{0C56A8FE-33F6-4976-944C-5D50F05F1C73}" type="presOf" srcId="{EF6CD8BE-1E67-460A-8C34-37EEA8789D6C}" destId="{BC3AE9B3-8535-4CC2-99EA-65FA71EC0550}" srcOrd="0" destOrd="0" presId="urn:microsoft.com/office/officeart/2009/3/layout/StepUpProcess"/>
    <dgm:cxn modelId="{C24FE9C1-BC33-4650-ADD5-CBA00A413B4D}" type="presParOf" srcId="{D8B5D75C-0AFA-4F94-8BCF-BA275C241915}" destId="{81AD596F-1DDF-4823-AA1E-6853B6615271}" srcOrd="0" destOrd="0" presId="urn:microsoft.com/office/officeart/2009/3/layout/StepUpProcess"/>
    <dgm:cxn modelId="{73681D7D-A1C3-402E-BFA0-74DC72A18BFC}" type="presParOf" srcId="{81AD596F-1DDF-4823-AA1E-6853B6615271}" destId="{BEF48540-199B-45CC-BF3D-C351D19E7D09}" srcOrd="0" destOrd="0" presId="urn:microsoft.com/office/officeart/2009/3/layout/StepUpProcess"/>
    <dgm:cxn modelId="{38BFC3CE-8DAA-41B1-8391-2C6930EE681A}" type="presParOf" srcId="{81AD596F-1DDF-4823-AA1E-6853B6615271}" destId="{BC3AE9B3-8535-4CC2-99EA-65FA71EC0550}" srcOrd="1" destOrd="0" presId="urn:microsoft.com/office/officeart/2009/3/layout/StepUpProcess"/>
    <dgm:cxn modelId="{F3B0B5FF-33FC-45DE-B05E-3ED7084669A4}" type="presParOf" srcId="{81AD596F-1DDF-4823-AA1E-6853B6615271}" destId="{44F0F32C-CADF-41BA-9EDC-A287952DE2D9}" srcOrd="2" destOrd="0" presId="urn:microsoft.com/office/officeart/2009/3/layout/StepUpProcess"/>
    <dgm:cxn modelId="{2C59388B-8316-4D40-AE51-476AD638F37F}" type="presParOf" srcId="{D8B5D75C-0AFA-4F94-8BCF-BA275C241915}" destId="{555835A4-AE68-44B8-A6DB-7748ED7B9D10}" srcOrd="1" destOrd="0" presId="urn:microsoft.com/office/officeart/2009/3/layout/StepUpProcess"/>
    <dgm:cxn modelId="{F4BCA7E6-899B-40C8-A2E2-52228CE5C793}" type="presParOf" srcId="{555835A4-AE68-44B8-A6DB-7748ED7B9D10}" destId="{333FA290-B3C5-4AEC-86FE-5643319623E6}" srcOrd="0" destOrd="0" presId="urn:microsoft.com/office/officeart/2009/3/layout/StepUpProcess"/>
    <dgm:cxn modelId="{49FE90B7-7AF2-46F4-8794-B2FCB9132BB9}" type="presParOf" srcId="{D8B5D75C-0AFA-4F94-8BCF-BA275C241915}" destId="{CC355494-2DD2-4549-B17F-1BBD1F5E6028}" srcOrd="2" destOrd="0" presId="urn:microsoft.com/office/officeart/2009/3/layout/StepUpProcess"/>
    <dgm:cxn modelId="{F7B7F687-8681-420F-99F2-9FED4966D8F1}" type="presParOf" srcId="{CC355494-2DD2-4549-B17F-1BBD1F5E6028}" destId="{53032E96-C467-4FB9-9C13-C74CE1991703}" srcOrd="0" destOrd="0" presId="urn:microsoft.com/office/officeart/2009/3/layout/StepUpProcess"/>
    <dgm:cxn modelId="{DA5B044D-84DA-4506-B532-1BFD4137A0A6}" type="presParOf" srcId="{CC355494-2DD2-4549-B17F-1BBD1F5E6028}" destId="{4E5478B6-171F-4238-AC20-8EA918E19057}" srcOrd="1" destOrd="0" presId="urn:microsoft.com/office/officeart/2009/3/layout/StepUpProcess"/>
    <dgm:cxn modelId="{D60E437A-14D6-4F8B-8893-CB9EAE0705A7}" type="presParOf" srcId="{CC355494-2DD2-4549-B17F-1BBD1F5E6028}" destId="{ED78C939-8CC3-4D82-A4CD-DC2AF8CAEA78}" srcOrd="2" destOrd="0" presId="urn:microsoft.com/office/officeart/2009/3/layout/StepUpProcess"/>
    <dgm:cxn modelId="{2849E876-78E7-488F-B7A4-65220599E7AF}" type="presParOf" srcId="{D8B5D75C-0AFA-4F94-8BCF-BA275C241915}" destId="{084C3C37-1281-443D-97EE-BB910A27C80D}" srcOrd="3" destOrd="0" presId="urn:microsoft.com/office/officeart/2009/3/layout/StepUpProcess"/>
    <dgm:cxn modelId="{BD5101BD-F21C-4EB0-B2B0-364995BBA76B}" type="presParOf" srcId="{084C3C37-1281-443D-97EE-BB910A27C80D}" destId="{36A06626-16C9-4B3B-A8BD-80716BDBC02A}" srcOrd="0" destOrd="0" presId="urn:microsoft.com/office/officeart/2009/3/layout/StepUpProcess"/>
    <dgm:cxn modelId="{EB386B3A-3CD3-4DA1-BDBF-16D6472A9A6B}" type="presParOf" srcId="{D8B5D75C-0AFA-4F94-8BCF-BA275C241915}" destId="{9616C035-E605-4E60-8FC0-AB9BF4232378}" srcOrd="4" destOrd="0" presId="urn:microsoft.com/office/officeart/2009/3/layout/StepUpProcess"/>
    <dgm:cxn modelId="{DE550EAB-29D7-49B9-ACB2-BBF3EBD4FFF4}" type="presParOf" srcId="{9616C035-E605-4E60-8FC0-AB9BF4232378}" destId="{6ED56D9A-ECBC-416C-851C-9C27E8A1D8ED}" srcOrd="0" destOrd="0" presId="urn:microsoft.com/office/officeart/2009/3/layout/StepUpProcess"/>
    <dgm:cxn modelId="{AAE545F1-EE8B-4AFE-9588-D4562F86F094}" type="presParOf" srcId="{9616C035-E605-4E60-8FC0-AB9BF4232378}" destId="{32EEB6A6-FA6B-4A3B-92D8-89E1A6DB5A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C4734-5159-48AA-BE25-914C671ADDB8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2404EE9-7152-4F5E-8092-24BC1078DFD1}">
      <dgm:prSet phldrT="[Text]" custT="1"/>
      <dgm:spPr/>
      <dgm:t>
        <a:bodyPr/>
        <a:lstStyle/>
        <a:p>
          <a:r>
            <a:rPr lang="fi-FI" sz="800" dirty="0"/>
            <a:t> </a:t>
          </a:r>
        </a:p>
      </dgm:t>
    </dgm:pt>
    <dgm:pt modelId="{7A83CD56-62C0-44C9-84C7-842B12646DF6}" type="parTrans" cxnId="{DBFB3E7C-1621-4C1F-95BB-05DD089636B2}">
      <dgm:prSet/>
      <dgm:spPr/>
      <dgm:t>
        <a:bodyPr/>
        <a:lstStyle/>
        <a:p>
          <a:endParaRPr lang="fi-FI" sz="1000"/>
        </a:p>
      </dgm:t>
    </dgm:pt>
    <dgm:pt modelId="{419DE313-F6D1-4B44-9E9F-26486AC95266}" type="sibTrans" cxnId="{DBFB3E7C-1621-4C1F-95BB-05DD089636B2}">
      <dgm:prSet/>
      <dgm:spPr/>
      <dgm:t>
        <a:bodyPr/>
        <a:lstStyle/>
        <a:p>
          <a:endParaRPr lang="fi-FI" sz="1000"/>
        </a:p>
      </dgm:t>
    </dgm:pt>
    <dgm:pt modelId="{642EE047-9730-45B7-BAAD-9DED9EDAA10D}">
      <dgm:prSet phldrT="[Text]" custT="1"/>
      <dgm:spPr/>
      <dgm:t>
        <a:bodyPr/>
        <a:lstStyle/>
        <a:p>
          <a:r>
            <a:rPr lang="fi-FI" sz="1200" dirty="0">
              <a:solidFill>
                <a:schemeClr val="accent1">
                  <a:lumMod val="50000"/>
                </a:schemeClr>
              </a:solidFill>
            </a:rPr>
            <a:t>5-6 </a:t>
          </a:r>
          <a:r>
            <a:rPr lang="fi-FI" sz="1200" dirty="0" err="1">
              <a:solidFill>
                <a:schemeClr val="accent1">
                  <a:lumMod val="50000"/>
                </a:schemeClr>
              </a:solidFill>
            </a:rPr>
            <a:t>hlöä</a:t>
          </a:r>
          <a:r>
            <a:rPr lang="fi-FI" sz="1200" dirty="0">
              <a:solidFill>
                <a:schemeClr val="accent1">
                  <a:lumMod val="50000"/>
                </a:schemeClr>
              </a:solidFill>
            </a:rPr>
            <a:t> / ryhmä</a:t>
          </a:r>
        </a:p>
      </dgm:t>
    </dgm:pt>
    <dgm:pt modelId="{0E796567-AF54-48F9-A93C-6E6C3AACBCEE}" type="parTrans" cxnId="{9959A4DE-D96D-444A-AD2A-8A3ACDFD6722}">
      <dgm:prSet/>
      <dgm:spPr/>
      <dgm:t>
        <a:bodyPr/>
        <a:lstStyle/>
        <a:p>
          <a:endParaRPr lang="fi-FI" sz="1000"/>
        </a:p>
      </dgm:t>
    </dgm:pt>
    <dgm:pt modelId="{00858374-0899-495B-845C-8B7DE74F66DD}" type="sibTrans" cxnId="{9959A4DE-D96D-444A-AD2A-8A3ACDFD6722}">
      <dgm:prSet/>
      <dgm:spPr/>
      <dgm:t>
        <a:bodyPr/>
        <a:lstStyle/>
        <a:p>
          <a:endParaRPr lang="fi-FI" sz="1000"/>
        </a:p>
      </dgm:t>
    </dgm:pt>
    <dgm:pt modelId="{CB7DC440-7D23-472E-9EE2-6DE8D6DDA081}">
      <dgm:prSet phldrT="[Text]" custT="1"/>
      <dgm:spPr/>
      <dgm:t>
        <a:bodyPr/>
        <a:lstStyle/>
        <a:p>
          <a:r>
            <a:rPr lang="fi-FI" sz="800" dirty="0"/>
            <a:t> </a:t>
          </a:r>
        </a:p>
      </dgm:t>
    </dgm:pt>
    <dgm:pt modelId="{6CBBA363-82CF-4621-8240-A15BB06B133C}" type="parTrans" cxnId="{038260C1-C724-422B-A190-3944D69A5BB5}">
      <dgm:prSet/>
      <dgm:spPr/>
      <dgm:t>
        <a:bodyPr/>
        <a:lstStyle/>
        <a:p>
          <a:endParaRPr lang="fi-FI" sz="1000"/>
        </a:p>
      </dgm:t>
    </dgm:pt>
    <dgm:pt modelId="{75450AA8-7285-435D-A6A1-E6C11769164E}" type="sibTrans" cxnId="{038260C1-C724-422B-A190-3944D69A5BB5}">
      <dgm:prSet/>
      <dgm:spPr/>
      <dgm:t>
        <a:bodyPr/>
        <a:lstStyle/>
        <a:p>
          <a:endParaRPr lang="fi-FI" sz="1000"/>
        </a:p>
      </dgm:t>
    </dgm:pt>
    <dgm:pt modelId="{147620C4-0D97-46C2-AB15-FE43316F49EF}">
      <dgm:prSet phldrT="[Text]" custT="1"/>
      <dgm:spPr/>
      <dgm:t>
        <a:bodyPr/>
        <a:lstStyle/>
        <a:p>
          <a:r>
            <a:rPr lang="fi-FI" sz="1200" dirty="0">
              <a:solidFill>
                <a:schemeClr val="accent1">
                  <a:lumMod val="50000"/>
                </a:schemeClr>
              </a:solidFill>
            </a:rPr>
            <a:t>15 min suunnittelua</a:t>
          </a:r>
        </a:p>
      </dgm:t>
    </dgm:pt>
    <dgm:pt modelId="{AFD3998C-B075-4CF7-94E6-4E0F9730DCD2}" type="parTrans" cxnId="{ACC82F5E-182E-4380-954D-5DD08E92B678}">
      <dgm:prSet/>
      <dgm:spPr/>
      <dgm:t>
        <a:bodyPr/>
        <a:lstStyle/>
        <a:p>
          <a:endParaRPr lang="fi-FI" sz="1000"/>
        </a:p>
      </dgm:t>
    </dgm:pt>
    <dgm:pt modelId="{B595240D-ACD9-44ED-8637-ECC4A12DDC83}" type="sibTrans" cxnId="{ACC82F5E-182E-4380-954D-5DD08E92B678}">
      <dgm:prSet/>
      <dgm:spPr/>
      <dgm:t>
        <a:bodyPr/>
        <a:lstStyle/>
        <a:p>
          <a:endParaRPr lang="fi-FI" sz="1000"/>
        </a:p>
      </dgm:t>
    </dgm:pt>
    <dgm:pt modelId="{EF0A403D-1071-4A67-8056-E04101B350BC}">
      <dgm:prSet phldrT="[Text]" custT="1"/>
      <dgm:spPr/>
      <dgm:t>
        <a:bodyPr/>
        <a:lstStyle/>
        <a:p>
          <a:r>
            <a:rPr lang="fi-FI" sz="1200" dirty="0">
              <a:solidFill>
                <a:schemeClr val="accent1">
                  <a:lumMod val="50000"/>
                </a:schemeClr>
              </a:solidFill>
            </a:rPr>
            <a:t>Esittely</a:t>
          </a:r>
        </a:p>
      </dgm:t>
    </dgm:pt>
    <dgm:pt modelId="{1271D81B-BD10-4D78-A6B5-C52C82F61F03}" type="parTrans" cxnId="{AE0C8F25-7479-4E79-AD53-1AFBC2D8B835}">
      <dgm:prSet/>
      <dgm:spPr/>
      <dgm:t>
        <a:bodyPr/>
        <a:lstStyle/>
        <a:p>
          <a:endParaRPr lang="fi-FI" sz="1000"/>
        </a:p>
      </dgm:t>
    </dgm:pt>
    <dgm:pt modelId="{2A1EB3BD-2076-4CFD-83F4-B9FBCA2C2983}" type="sibTrans" cxnId="{AE0C8F25-7479-4E79-AD53-1AFBC2D8B835}">
      <dgm:prSet/>
      <dgm:spPr/>
      <dgm:t>
        <a:bodyPr/>
        <a:lstStyle/>
        <a:p>
          <a:endParaRPr lang="fi-FI" sz="1000"/>
        </a:p>
      </dgm:t>
    </dgm:pt>
    <dgm:pt modelId="{5416A1C9-E25E-4DBA-B7E2-F527C0EDF95A}">
      <dgm:prSet phldrT="[Text]" custT="1"/>
      <dgm:spPr/>
      <dgm:t>
        <a:bodyPr/>
        <a:lstStyle/>
        <a:p>
          <a:r>
            <a:rPr lang="fi-FI" sz="800" dirty="0"/>
            <a:t> </a:t>
          </a:r>
        </a:p>
      </dgm:t>
    </dgm:pt>
    <dgm:pt modelId="{EFA270BA-6C60-4838-874F-C31548FD3DB3}" type="sibTrans" cxnId="{5CDB83BA-79E6-4DB9-8426-400718E3C856}">
      <dgm:prSet/>
      <dgm:spPr/>
      <dgm:t>
        <a:bodyPr/>
        <a:lstStyle/>
        <a:p>
          <a:endParaRPr lang="fi-FI" sz="1000"/>
        </a:p>
      </dgm:t>
    </dgm:pt>
    <dgm:pt modelId="{DE19D0B9-BD6A-40DF-BADC-22715BA65940}" type="parTrans" cxnId="{5CDB83BA-79E6-4DB9-8426-400718E3C856}">
      <dgm:prSet/>
      <dgm:spPr/>
      <dgm:t>
        <a:bodyPr/>
        <a:lstStyle/>
        <a:p>
          <a:endParaRPr lang="fi-FI" sz="1000"/>
        </a:p>
      </dgm:t>
    </dgm:pt>
    <dgm:pt modelId="{B31462CB-B1D4-4C3F-92DA-E18140EFAE76}" type="pres">
      <dgm:prSet presAssocID="{767C4734-5159-48AA-BE25-914C671ADD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57E0120-0CC9-47AC-86E6-ED458C7117B2}" type="pres">
      <dgm:prSet presAssocID="{52404EE9-7152-4F5E-8092-24BC1078DFD1}" presName="composite" presStyleCnt="0"/>
      <dgm:spPr/>
    </dgm:pt>
    <dgm:pt modelId="{7258A471-CCD7-44E6-BCD8-517D15CC68BF}" type="pres">
      <dgm:prSet presAssocID="{52404EE9-7152-4F5E-8092-24BC1078DF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97F9D15-378A-48EF-871F-A0BD496781A9}" type="pres">
      <dgm:prSet presAssocID="{52404EE9-7152-4F5E-8092-24BC1078DFD1}" presName="descendantText" presStyleLbl="alignAcc1" presStyleIdx="0" presStyleCnt="3" custScaleX="37772" custLinFactNeighborX="97" custLinFactNeighborY="24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17F5EA-7D02-4DE6-9184-423C4B05587D}" type="pres">
      <dgm:prSet presAssocID="{419DE313-F6D1-4B44-9E9F-26486AC95266}" presName="sp" presStyleCnt="0"/>
      <dgm:spPr/>
    </dgm:pt>
    <dgm:pt modelId="{632B4F22-17E5-4440-8864-4E4DA6D80C4F}" type="pres">
      <dgm:prSet presAssocID="{CB7DC440-7D23-472E-9EE2-6DE8D6DDA081}" presName="composite" presStyleCnt="0"/>
      <dgm:spPr/>
    </dgm:pt>
    <dgm:pt modelId="{8716CB13-B62D-4867-8611-5FDE31603B0A}" type="pres">
      <dgm:prSet presAssocID="{CB7DC440-7D23-472E-9EE2-6DE8D6DDA0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FC6584-F58F-457F-9F27-EA255AF3AE6E}" type="pres">
      <dgm:prSet presAssocID="{CB7DC440-7D23-472E-9EE2-6DE8D6DDA081}" presName="descendantText" presStyleLbl="alignAcc1" presStyleIdx="1" presStyleCnt="3" custScaleX="377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BCC4B1-A713-41C3-B253-5FD58D3BAC54}" type="pres">
      <dgm:prSet presAssocID="{75450AA8-7285-435D-A6A1-E6C11769164E}" presName="sp" presStyleCnt="0"/>
      <dgm:spPr/>
    </dgm:pt>
    <dgm:pt modelId="{08097AA0-E130-42AA-B8D4-8C91975BE5C2}" type="pres">
      <dgm:prSet presAssocID="{5416A1C9-E25E-4DBA-B7E2-F527C0EDF95A}" presName="composite" presStyleCnt="0"/>
      <dgm:spPr/>
    </dgm:pt>
    <dgm:pt modelId="{6806780F-3E72-4C14-9F8F-8F55ADC2509C}" type="pres">
      <dgm:prSet presAssocID="{5416A1C9-E25E-4DBA-B7E2-F527C0EDF95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B1A570-B1F1-4173-877F-630EC50CB305}" type="pres">
      <dgm:prSet presAssocID="{5416A1C9-E25E-4DBA-B7E2-F527C0EDF95A}" presName="descendantText" presStyleLbl="alignAcc1" presStyleIdx="2" presStyleCnt="3" custScaleX="377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3C30842-75E1-4CE7-BAC8-FD32AADD831D}" type="presOf" srcId="{5416A1C9-E25E-4DBA-B7E2-F527C0EDF95A}" destId="{6806780F-3E72-4C14-9F8F-8F55ADC2509C}" srcOrd="0" destOrd="0" presId="urn:microsoft.com/office/officeart/2005/8/layout/chevron2"/>
    <dgm:cxn modelId="{9959A4DE-D96D-444A-AD2A-8A3ACDFD6722}" srcId="{52404EE9-7152-4F5E-8092-24BC1078DFD1}" destId="{642EE047-9730-45B7-BAAD-9DED9EDAA10D}" srcOrd="0" destOrd="0" parTransId="{0E796567-AF54-48F9-A93C-6E6C3AACBCEE}" sibTransId="{00858374-0899-495B-845C-8B7DE74F66DD}"/>
    <dgm:cxn modelId="{5CDB83BA-79E6-4DB9-8426-400718E3C856}" srcId="{767C4734-5159-48AA-BE25-914C671ADDB8}" destId="{5416A1C9-E25E-4DBA-B7E2-F527C0EDF95A}" srcOrd="2" destOrd="0" parTransId="{DE19D0B9-BD6A-40DF-BADC-22715BA65940}" sibTransId="{EFA270BA-6C60-4838-874F-C31548FD3DB3}"/>
    <dgm:cxn modelId="{46150C05-8FF7-4D22-A148-F9911730ECD4}" type="presOf" srcId="{642EE047-9730-45B7-BAAD-9DED9EDAA10D}" destId="{C97F9D15-378A-48EF-871F-A0BD496781A9}" srcOrd="0" destOrd="0" presId="urn:microsoft.com/office/officeart/2005/8/layout/chevron2"/>
    <dgm:cxn modelId="{038260C1-C724-422B-A190-3944D69A5BB5}" srcId="{767C4734-5159-48AA-BE25-914C671ADDB8}" destId="{CB7DC440-7D23-472E-9EE2-6DE8D6DDA081}" srcOrd="1" destOrd="0" parTransId="{6CBBA363-82CF-4621-8240-A15BB06B133C}" sibTransId="{75450AA8-7285-435D-A6A1-E6C11769164E}"/>
    <dgm:cxn modelId="{DBFB3E7C-1621-4C1F-95BB-05DD089636B2}" srcId="{767C4734-5159-48AA-BE25-914C671ADDB8}" destId="{52404EE9-7152-4F5E-8092-24BC1078DFD1}" srcOrd="0" destOrd="0" parTransId="{7A83CD56-62C0-44C9-84C7-842B12646DF6}" sibTransId="{419DE313-F6D1-4B44-9E9F-26486AC95266}"/>
    <dgm:cxn modelId="{ACC82F5E-182E-4380-954D-5DD08E92B678}" srcId="{CB7DC440-7D23-472E-9EE2-6DE8D6DDA081}" destId="{147620C4-0D97-46C2-AB15-FE43316F49EF}" srcOrd="0" destOrd="0" parTransId="{AFD3998C-B075-4CF7-94E6-4E0F9730DCD2}" sibTransId="{B595240D-ACD9-44ED-8637-ECC4A12DDC83}"/>
    <dgm:cxn modelId="{BB7A15B1-D634-4FD1-AD67-98A66EFE9947}" type="presOf" srcId="{52404EE9-7152-4F5E-8092-24BC1078DFD1}" destId="{7258A471-CCD7-44E6-BCD8-517D15CC68BF}" srcOrd="0" destOrd="0" presId="urn:microsoft.com/office/officeart/2005/8/layout/chevron2"/>
    <dgm:cxn modelId="{FBD73149-B198-4FBC-9748-843343DF67D6}" type="presOf" srcId="{CB7DC440-7D23-472E-9EE2-6DE8D6DDA081}" destId="{8716CB13-B62D-4867-8611-5FDE31603B0A}" srcOrd="0" destOrd="0" presId="urn:microsoft.com/office/officeart/2005/8/layout/chevron2"/>
    <dgm:cxn modelId="{0DC828C4-B59A-4CD1-AE0D-85A49436401F}" type="presOf" srcId="{EF0A403D-1071-4A67-8056-E04101B350BC}" destId="{87B1A570-B1F1-4173-877F-630EC50CB305}" srcOrd="0" destOrd="0" presId="urn:microsoft.com/office/officeart/2005/8/layout/chevron2"/>
    <dgm:cxn modelId="{1E0F5C11-9203-4DF0-9FF0-16299F0605FF}" type="presOf" srcId="{147620C4-0D97-46C2-AB15-FE43316F49EF}" destId="{DCFC6584-F58F-457F-9F27-EA255AF3AE6E}" srcOrd="0" destOrd="0" presId="urn:microsoft.com/office/officeart/2005/8/layout/chevron2"/>
    <dgm:cxn modelId="{E2C06478-965D-4A6E-9A1F-BC18711269BF}" type="presOf" srcId="{767C4734-5159-48AA-BE25-914C671ADDB8}" destId="{B31462CB-B1D4-4C3F-92DA-E18140EFAE76}" srcOrd="0" destOrd="0" presId="urn:microsoft.com/office/officeart/2005/8/layout/chevron2"/>
    <dgm:cxn modelId="{AE0C8F25-7479-4E79-AD53-1AFBC2D8B835}" srcId="{5416A1C9-E25E-4DBA-B7E2-F527C0EDF95A}" destId="{EF0A403D-1071-4A67-8056-E04101B350BC}" srcOrd="0" destOrd="0" parTransId="{1271D81B-BD10-4D78-A6B5-C52C82F61F03}" sibTransId="{2A1EB3BD-2076-4CFD-83F4-B9FBCA2C2983}"/>
    <dgm:cxn modelId="{C92CB9F1-1ECF-49EC-A1A0-5EE9C6884631}" type="presParOf" srcId="{B31462CB-B1D4-4C3F-92DA-E18140EFAE76}" destId="{C57E0120-0CC9-47AC-86E6-ED458C7117B2}" srcOrd="0" destOrd="0" presId="urn:microsoft.com/office/officeart/2005/8/layout/chevron2"/>
    <dgm:cxn modelId="{88C9E5C4-152D-41F8-997E-F5DDA78CD5BB}" type="presParOf" srcId="{C57E0120-0CC9-47AC-86E6-ED458C7117B2}" destId="{7258A471-CCD7-44E6-BCD8-517D15CC68BF}" srcOrd="0" destOrd="0" presId="urn:microsoft.com/office/officeart/2005/8/layout/chevron2"/>
    <dgm:cxn modelId="{05C0E02A-4890-4D9D-9B58-13E527A47FE4}" type="presParOf" srcId="{C57E0120-0CC9-47AC-86E6-ED458C7117B2}" destId="{C97F9D15-378A-48EF-871F-A0BD496781A9}" srcOrd="1" destOrd="0" presId="urn:microsoft.com/office/officeart/2005/8/layout/chevron2"/>
    <dgm:cxn modelId="{8B86478C-B2C5-44E5-B263-B7D74E66A56E}" type="presParOf" srcId="{B31462CB-B1D4-4C3F-92DA-E18140EFAE76}" destId="{EA17F5EA-7D02-4DE6-9184-423C4B05587D}" srcOrd="1" destOrd="0" presId="urn:microsoft.com/office/officeart/2005/8/layout/chevron2"/>
    <dgm:cxn modelId="{9856AF09-EFA0-42AC-8943-51F69B3C6E64}" type="presParOf" srcId="{B31462CB-B1D4-4C3F-92DA-E18140EFAE76}" destId="{632B4F22-17E5-4440-8864-4E4DA6D80C4F}" srcOrd="2" destOrd="0" presId="urn:microsoft.com/office/officeart/2005/8/layout/chevron2"/>
    <dgm:cxn modelId="{2A0EA710-BC8E-4554-BEA9-E08E5FBBF3C3}" type="presParOf" srcId="{632B4F22-17E5-4440-8864-4E4DA6D80C4F}" destId="{8716CB13-B62D-4867-8611-5FDE31603B0A}" srcOrd="0" destOrd="0" presId="urn:microsoft.com/office/officeart/2005/8/layout/chevron2"/>
    <dgm:cxn modelId="{E0186D7C-2E64-4731-81F6-ACDF24ADF400}" type="presParOf" srcId="{632B4F22-17E5-4440-8864-4E4DA6D80C4F}" destId="{DCFC6584-F58F-457F-9F27-EA255AF3AE6E}" srcOrd="1" destOrd="0" presId="urn:microsoft.com/office/officeart/2005/8/layout/chevron2"/>
    <dgm:cxn modelId="{C126E9D2-9679-467D-9716-5AAA798FB611}" type="presParOf" srcId="{B31462CB-B1D4-4C3F-92DA-E18140EFAE76}" destId="{2EBCC4B1-A713-41C3-B253-5FD58D3BAC54}" srcOrd="3" destOrd="0" presId="urn:microsoft.com/office/officeart/2005/8/layout/chevron2"/>
    <dgm:cxn modelId="{A2C58130-7197-4D33-A76F-38BD7647D94F}" type="presParOf" srcId="{B31462CB-B1D4-4C3F-92DA-E18140EFAE76}" destId="{08097AA0-E130-42AA-B8D4-8C91975BE5C2}" srcOrd="4" destOrd="0" presId="urn:microsoft.com/office/officeart/2005/8/layout/chevron2"/>
    <dgm:cxn modelId="{6B7B1231-A72A-4B0E-9602-64BD9667323E}" type="presParOf" srcId="{08097AA0-E130-42AA-B8D4-8C91975BE5C2}" destId="{6806780F-3E72-4C14-9F8F-8F55ADC2509C}" srcOrd="0" destOrd="0" presId="urn:microsoft.com/office/officeart/2005/8/layout/chevron2"/>
    <dgm:cxn modelId="{83619F72-BDC5-4C1A-B3E1-635FBC37B73A}" type="presParOf" srcId="{08097AA0-E130-42AA-B8D4-8C91975BE5C2}" destId="{87B1A570-B1F1-4173-877F-630EC50CB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4EEA70-AB9F-4E5D-910C-D070056DED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4537DAD-82FB-41CA-A324-CB7E0B02CE0A}">
      <dgm:prSet phldrT="[Text]" custT="1"/>
      <dgm:spPr/>
      <dgm:t>
        <a:bodyPr/>
        <a:lstStyle/>
        <a:p>
          <a:r>
            <a:rPr lang="fi-FI" sz="1200" dirty="0"/>
            <a:t>Aihe / kehitys lähtökohta</a:t>
          </a:r>
        </a:p>
      </dgm:t>
    </dgm:pt>
    <dgm:pt modelId="{B063B8EE-2586-48E7-A2D1-B16914FA6B5B}" type="parTrans" cxnId="{E28D7AF0-D300-4AB4-9F9D-3797F11CC960}">
      <dgm:prSet/>
      <dgm:spPr/>
      <dgm:t>
        <a:bodyPr/>
        <a:lstStyle/>
        <a:p>
          <a:endParaRPr lang="fi-FI"/>
        </a:p>
      </dgm:t>
    </dgm:pt>
    <dgm:pt modelId="{BB995759-8CD0-4C4E-B6E8-9777A7EA4846}" type="sibTrans" cxnId="{E28D7AF0-D300-4AB4-9F9D-3797F11CC960}">
      <dgm:prSet/>
      <dgm:spPr/>
      <dgm:t>
        <a:bodyPr/>
        <a:lstStyle/>
        <a:p>
          <a:endParaRPr lang="fi-FI"/>
        </a:p>
      </dgm:t>
    </dgm:pt>
    <dgm:pt modelId="{F67DDDCE-65AF-422A-87F4-EEE31E104140}">
      <dgm:prSet phldrT="[Text]" custT="1"/>
      <dgm:spPr/>
      <dgm:t>
        <a:bodyPr/>
        <a:lstStyle/>
        <a:p>
          <a:r>
            <a:rPr lang="fi-FI" sz="1200" dirty="0"/>
            <a:t>Kohderyhmään vetoavat / ongelman ratkaisevat ominaisuudet ja hyöty</a:t>
          </a:r>
        </a:p>
      </dgm:t>
    </dgm:pt>
    <dgm:pt modelId="{CB0F29F3-E2DC-4DD0-9EA6-A81B5245E8C3}" type="parTrans" cxnId="{D30590C0-1B13-4BF1-88D4-8D8EB76B1B7C}">
      <dgm:prSet/>
      <dgm:spPr/>
      <dgm:t>
        <a:bodyPr/>
        <a:lstStyle/>
        <a:p>
          <a:endParaRPr lang="fi-FI"/>
        </a:p>
      </dgm:t>
    </dgm:pt>
    <dgm:pt modelId="{29E74FC1-163A-4A40-8893-B4C9E5A6D690}" type="sibTrans" cxnId="{D30590C0-1B13-4BF1-88D4-8D8EB76B1B7C}">
      <dgm:prSet/>
      <dgm:spPr/>
      <dgm:t>
        <a:bodyPr/>
        <a:lstStyle/>
        <a:p>
          <a:endParaRPr lang="fi-FI"/>
        </a:p>
      </dgm:t>
    </dgm:pt>
    <dgm:pt modelId="{496C0BD3-9220-411D-8382-3D1AEF170359}">
      <dgm:prSet phldrT="[Text]" custT="1"/>
      <dgm:spPr/>
      <dgm:t>
        <a:bodyPr/>
        <a:lstStyle/>
        <a:p>
          <a:r>
            <a:rPr lang="fi-FI" sz="1200" dirty="0"/>
            <a:t>Idea/luonnos uudesta tuotteesta</a:t>
          </a:r>
        </a:p>
      </dgm:t>
    </dgm:pt>
    <dgm:pt modelId="{3C453B40-586A-48F3-97F6-28D003C393A7}" type="parTrans" cxnId="{82C6B6A7-85B2-4609-9E81-D9771A4E9293}">
      <dgm:prSet/>
      <dgm:spPr/>
      <dgm:t>
        <a:bodyPr/>
        <a:lstStyle/>
        <a:p>
          <a:endParaRPr lang="fi-FI"/>
        </a:p>
      </dgm:t>
    </dgm:pt>
    <dgm:pt modelId="{3555B078-B3CE-46CF-A0F0-7210E60883B3}" type="sibTrans" cxnId="{82C6B6A7-85B2-4609-9E81-D9771A4E9293}">
      <dgm:prSet/>
      <dgm:spPr/>
      <dgm:t>
        <a:bodyPr/>
        <a:lstStyle/>
        <a:p>
          <a:endParaRPr lang="fi-FI"/>
        </a:p>
      </dgm:t>
    </dgm:pt>
    <dgm:pt modelId="{9A292EDC-35A8-41C7-9ECC-F3540C4B801F}">
      <dgm:prSet phldrT="[Text]" custT="1"/>
      <dgm:spPr/>
      <dgm:t>
        <a:bodyPr/>
        <a:lstStyle/>
        <a:p>
          <a:r>
            <a:rPr lang="fi-FI" sz="1200" dirty="0"/>
            <a:t>Kohderyhmä/ tarve tai puute johon tuote vastaa</a:t>
          </a:r>
        </a:p>
      </dgm:t>
    </dgm:pt>
    <dgm:pt modelId="{8E6FCFB4-BE51-442D-96AE-089EA212F7DF}" type="parTrans" cxnId="{C94FFE61-7209-4E82-A14E-60DFAFFB2FC4}">
      <dgm:prSet/>
      <dgm:spPr/>
      <dgm:t>
        <a:bodyPr/>
        <a:lstStyle/>
        <a:p>
          <a:endParaRPr lang="fi-FI"/>
        </a:p>
      </dgm:t>
    </dgm:pt>
    <dgm:pt modelId="{C50D8066-0BA6-41AD-B968-ECD953CA583D}" type="sibTrans" cxnId="{C94FFE61-7209-4E82-A14E-60DFAFFB2FC4}">
      <dgm:prSet/>
      <dgm:spPr/>
      <dgm:t>
        <a:bodyPr/>
        <a:lstStyle/>
        <a:p>
          <a:endParaRPr lang="fi-FI"/>
        </a:p>
      </dgm:t>
    </dgm:pt>
    <dgm:pt modelId="{61D41439-84A9-4775-8E6E-F18C7C1BDF37}" type="pres">
      <dgm:prSet presAssocID="{384EEA70-AB9F-4E5D-910C-D070056DEDC1}" presName="Name0" presStyleCnt="0">
        <dgm:presLayoutVars>
          <dgm:dir/>
          <dgm:animLvl val="lvl"/>
          <dgm:resizeHandles val="exact"/>
        </dgm:presLayoutVars>
      </dgm:prSet>
      <dgm:spPr/>
    </dgm:pt>
    <dgm:pt modelId="{277A2166-1634-44FC-B901-DF8E3E722F3E}" type="pres">
      <dgm:prSet presAssocID="{A4537DAD-82FB-41CA-A324-CB7E0B02CE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622F556-F590-40DE-998B-027AD3ED3DC9}" type="pres">
      <dgm:prSet presAssocID="{BB995759-8CD0-4C4E-B6E8-9777A7EA4846}" presName="parTxOnlySpace" presStyleCnt="0"/>
      <dgm:spPr/>
    </dgm:pt>
    <dgm:pt modelId="{AC07D654-7AC3-43CA-B0AC-50F3F717266B}" type="pres">
      <dgm:prSet presAssocID="{9A292EDC-35A8-41C7-9ECC-F3540C4B801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DCCE5A0-2A09-4C75-9D45-956829DC3B60}" type="pres">
      <dgm:prSet presAssocID="{C50D8066-0BA6-41AD-B968-ECD953CA583D}" presName="parTxOnlySpace" presStyleCnt="0"/>
      <dgm:spPr/>
    </dgm:pt>
    <dgm:pt modelId="{DD31C010-9F94-4361-B25E-01330E75F925}" type="pres">
      <dgm:prSet presAssocID="{F67DDDCE-65AF-422A-87F4-EEE31E104140}" presName="parTxOnly" presStyleLbl="node1" presStyleIdx="2" presStyleCnt="4" custScaleX="114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DFEA00-1A28-4482-B682-BECA35F30FDE}" type="pres">
      <dgm:prSet presAssocID="{29E74FC1-163A-4A40-8893-B4C9E5A6D690}" presName="parTxOnlySpace" presStyleCnt="0"/>
      <dgm:spPr/>
    </dgm:pt>
    <dgm:pt modelId="{6876B618-2736-47C4-A52F-93C4EED07852}" type="pres">
      <dgm:prSet presAssocID="{496C0BD3-9220-411D-8382-3D1AEF17035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D1C4ADE-5C01-4DCC-B07C-FDE4A41A720A}" type="presOf" srcId="{9A292EDC-35A8-41C7-9ECC-F3540C4B801F}" destId="{AC07D654-7AC3-43CA-B0AC-50F3F717266B}" srcOrd="0" destOrd="0" presId="urn:microsoft.com/office/officeart/2005/8/layout/chevron1"/>
    <dgm:cxn modelId="{DC2D5F01-81F9-45E5-963C-03D355FC2601}" type="presOf" srcId="{F67DDDCE-65AF-422A-87F4-EEE31E104140}" destId="{DD31C010-9F94-4361-B25E-01330E75F925}" srcOrd="0" destOrd="0" presId="urn:microsoft.com/office/officeart/2005/8/layout/chevron1"/>
    <dgm:cxn modelId="{C94FFE61-7209-4E82-A14E-60DFAFFB2FC4}" srcId="{384EEA70-AB9F-4E5D-910C-D070056DEDC1}" destId="{9A292EDC-35A8-41C7-9ECC-F3540C4B801F}" srcOrd="1" destOrd="0" parTransId="{8E6FCFB4-BE51-442D-96AE-089EA212F7DF}" sibTransId="{C50D8066-0BA6-41AD-B968-ECD953CA583D}"/>
    <dgm:cxn modelId="{E66D78A2-34DE-46AC-A38F-BDCCDDAB3981}" type="presOf" srcId="{A4537DAD-82FB-41CA-A324-CB7E0B02CE0A}" destId="{277A2166-1634-44FC-B901-DF8E3E722F3E}" srcOrd="0" destOrd="0" presId="urn:microsoft.com/office/officeart/2005/8/layout/chevron1"/>
    <dgm:cxn modelId="{D30590C0-1B13-4BF1-88D4-8D8EB76B1B7C}" srcId="{384EEA70-AB9F-4E5D-910C-D070056DEDC1}" destId="{F67DDDCE-65AF-422A-87F4-EEE31E104140}" srcOrd="2" destOrd="0" parTransId="{CB0F29F3-E2DC-4DD0-9EA6-A81B5245E8C3}" sibTransId="{29E74FC1-163A-4A40-8893-B4C9E5A6D690}"/>
    <dgm:cxn modelId="{E28D7AF0-D300-4AB4-9F9D-3797F11CC960}" srcId="{384EEA70-AB9F-4E5D-910C-D070056DEDC1}" destId="{A4537DAD-82FB-41CA-A324-CB7E0B02CE0A}" srcOrd="0" destOrd="0" parTransId="{B063B8EE-2586-48E7-A2D1-B16914FA6B5B}" sibTransId="{BB995759-8CD0-4C4E-B6E8-9777A7EA4846}"/>
    <dgm:cxn modelId="{E3ED5378-BFF9-43D8-9403-680E2F936C3C}" type="presOf" srcId="{496C0BD3-9220-411D-8382-3D1AEF170359}" destId="{6876B618-2736-47C4-A52F-93C4EED07852}" srcOrd="0" destOrd="0" presId="urn:microsoft.com/office/officeart/2005/8/layout/chevron1"/>
    <dgm:cxn modelId="{82C6B6A7-85B2-4609-9E81-D9771A4E9293}" srcId="{384EEA70-AB9F-4E5D-910C-D070056DEDC1}" destId="{496C0BD3-9220-411D-8382-3D1AEF170359}" srcOrd="3" destOrd="0" parTransId="{3C453B40-586A-48F3-97F6-28D003C393A7}" sibTransId="{3555B078-B3CE-46CF-A0F0-7210E60883B3}"/>
    <dgm:cxn modelId="{2C6C0888-E1E1-4A3F-B856-40D2E5E1715A}" type="presOf" srcId="{384EEA70-AB9F-4E5D-910C-D070056DEDC1}" destId="{61D41439-84A9-4775-8E6E-F18C7C1BDF37}" srcOrd="0" destOrd="0" presId="urn:microsoft.com/office/officeart/2005/8/layout/chevron1"/>
    <dgm:cxn modelId="{96035522-8D3F-464E-8AB9-C99EC5E3931C}" type="presParOf" srcId="{61D41439-84A9-4775-8E6E-F18C7C1BDF37}" destId="{277A2166-1634-44FC-B901-DF8E3E722F3E}" srcOrd="0" destOrd="0" presId="urn:microsoft.com/office/officeart/2005/8/layout/chevron1"/>
    <dgm:cxn modelId="{591577F7-26F8-4C11-BD46-755C75077CA8}" type="presParOf" srcId="{61D41439-84A9-4775-8E6E-F18C7C1BDF37}" destId="{9622F556-F590-40DE-998B-027AD3ED3DC9}" srcOrd="1" destOrd="0" presId="urn:microsoft.com/office/officeart/2005/8/layout/chevron1"/>
    <dgm:cxn modelId="{FFE6C120-4D94-4DFE-A632-E6BCBF8F1596}" type="presParOf" srcId="{61D41439-84A9-4775-8E6E-F18C7C1BDF37}" destId="{AC07D654-7AC3-43CA-B0AC-50F3F717266B}" srcOrd="2" destOrd="0" presId="urn:microsoft.com/office/officeart/2005/8/layout/chevron1"/>
    <dgm:cxn modelId="{3A4C9064-42D4-4E19-990D-1C0910531182}" type="presParOf" srcId="{61D41439-84A9-4775-8E6E-F18C7C1BDF37}" destId="{4DCCE5A0-2A09-4C75-9D45-956829DC3B60}" srcOrd="3" destOrd="0" presId="urn:microsoft.com/office/officeart/2005/8/layout/chevron1"/>
    <dgm:cxn modelId="{EF08A773-2545-44DB-A189-B430E21AE25F}" type="presParOf" srcId="{61D41439-84A9-4775-8E6E-F18C7C1BDF37}" destId="{DD31C010-9F94-4361-B25E-01330E75F925}" srcOrd="4" destOrd="0" presId="urn:microsoft.com/office/officeart/2005/8/layout/chevron1"/>
    <dgm:cxn modelId="{8D1717AD-170B-4E8B-B20D-B66040EBED9C}" type="presParOf" srcId="{61D41439-84A9-4775-8E6E-F18C7C1BDF37}" destId="{EBDFEA00-1A28-4482-B682-BECA35F30FDE}" srcOrd="5" destOrd="0" presId="urn:microsoft.com/office/officeart/2005/8/layout/chevron1"/>
    <dgm:cxn modelId="{053F608D-36A2-499C-AABE-1D68FE07A14A}" type="presParOf" srcId="{61D41439-84A9-4775-8E6E-F18C7C1BDF37}" destId="{6876B618-2736-47C4-A52F-93C4EED0785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540-199B-45CC-BF3D-C351D19E7D09}">
      <dsp:nvSpPr>
        <dsp:cNvPr id="0" name=""/>
        <dsp:cNvSpPr/>
      </dsp:nvSpPr>
      <dsp:spPr>
        <a:xfrm rot="5400000">
          <a:off x="737450" y="189516"/>
          <a:ext cx="998615" cy="24693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AE9B3-8535-4CC2-99EA-65FA71EC0550}">
      <dsp:nvSpPr>
        <dsp:cNvPr id="0" name=""/>
        <dsp:cNvSpPr/>
      </dsp:nvSpPr>
      <dsp:spPr>
        <a:xfrm>
          <a:off x="302398" y="1089827"/>
          <a:ext cx="2036884" cy="131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YLÄASTE JA LUKIO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Luonnontieteet, (pitkä) matematiikka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50" kern="1200" dirty="0"/>
        </a:p>
      </dsp:txBody>
      <dsp:txXfrm>
        <a:off x="302398" y="1089827"/>
        <a:ext cx="2036884" cy="1314986"/>
      </dsp:txXfrm>
    </dsp:sp>
    <dsp:sp modelId="{44F0F32C-CADF-41BA-9EDC-A287952DE2D9}">
      <dsp:nvSpPr>
        <dsp:cNvPr id="0" name=""/>
        <dsp:cNvSpPr/>
      </dsp:nvSpPr>
      <dsp:spPr>
        <a:xfrm>
          <a:off x="1787874" y="471010"/>
          <a:ext cx="283050" cy="2830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32E96-C467-4FB9-9C13-C74CE1991703}">
      <dsp:nvSpPr>
        <dsp:cNvPr id="0" name=""/>
        <dsp:cNvSpPr/>
      </dsp:nvSpPr>
      <dsp:spPr>
        <a:xfrm rot="5400000">
          <a:off x="3382946" y="-269596"/>
          <a:ext cx="998615" cy="247866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478B6-171F-4238-AC20-8EA918E19057}">
      <dsp:nvSpPr>
        <dsp:cNvPr id="0" name=""/>
        <dsp:cNvSpPr/>
      </dsp:nvSpPr>
      <dsp:spPr>
        <a:xfrm>
          <a:off x="2791869" y="635383"/>
          <a:ext cx="2348934" cy="131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TEKNILLISET KORKEAKOULUT, YLIOPISTOT, AMMATTIKORKEAKOULUT</a:t>
          </a:r>
        </a:p>
      </dsp:txBody>
      <dsp:txXfrm>
        <a:off x="2791869" y="635383"/>
        <a:ext cx="2348934" cy="1314986"/>
      </dsp:txXfrm>
    </dsp:sp>
    <dsp:sp modelId="{ED78C939-8CC3-4D82-A4CD-DC2AF8CAEA78}">
      <dsp:nvSpPr>
        <dsp:cNvPr id="0" name=""/>
        <dsp:cNvSpPr/>
      </dsp:nvSpPr>
      <dsp:spPr>
        <a:xfrm>
          <a:off x="4433370" y="16566"/>
          <a:ext cx="283050" cy="2830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56D9A-ECBC-416C-851C-9C27E8A1D8ED}">
      <dsp:nvSpPr>
        <dsp:cNvPr id="0" name=""/>
        <dsp:cNvSpPr/>
      </dsp:nvSpPr>
      <dsp:spPr>
        <a:xfrm rot="5400000">
          <a:off x="5986318" y="-686586"/>
          <a:ext cx="998615" cy="24037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EB6A6-FA6B-4A3B-92D8-89E1A6DB5A25}">
      <dsp:nvSpPr>
        <dsp:cNvPr id="0" name=""/>
        <dsp:cNvSpPr/>
      </dsp:nvSpPr>
      <dsp:spPr>
        <a:xfrm>
          <a:off x="5615999" y="180939"/>
          <a:ext cx="1907419" cy="131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DI, FM, KTM, VTM, ARK, MARK, INS. AMK …..</a:t>
          </a:r>
        </a:p>
      </dsp:txBody>
      <dsp:txXfrm>
        <a:off x="5615999" y="180939"/>
        <a:ext cx="1907419" cy="131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8A471-CCD7-44E6-BCD8-517D15CC68BF}">
      <dsp:nvSpPr>
        <dsp:cNvPr id="0" name=""/>
        <dsp:cNvSpPr/>
      </dsp:nvSpPr>
      <dsp:spPr>
        <a:xfrm rot="5400000">
          <a:off x="1581723" y="149449"/>
          <a:ext cx="987532" cy="6912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 </a:t>
          </a:r>
        </a:p>
      </dsp:txBody>
      <dsp:txXfrm rot="-5400000">
        <a:off x="1729853" y="346955"/>
        <a:ext cx="691272" cy="296260"/>
      </dsp:txXfrm>
    </dsp:sp>
    <dsp:sp modelId="{C97F9D15-378A-48EF-871F-A0BD496781A9}">
      <dsp:nvSpPr>
        <dsp:cNvPr id="0" name=""/>
        <dsp:cNvSpPr/>
      </dsp:nvSpPr>
      <dsp:spPr>
        <a:xfrm rot="5400000">
          <a:off x="3325961" y="-751830"/>
          <a:ext cx="641896" cy="2179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>
              <a:solidFill>
                <a:schemeClr val="accent1">
                  <a:lumMod val="50000"/>
                </a:schemeClr>
              </a:solidFill>
            </a:rPr>
            <a:t>5-6 </a:t>
          </a:r>
          <a:r>
            <a:rPr lang="fi-FI" sz="1200" kern="1200" dirty="0" err="1">
              <a:solidFill>
                <a:schemeClr val="accent1">
                  <a:lumMod val="50000"/>
                </a:schemeClr>
              </a:solidFill>
            </a:rPr>
            <a:t>hlöä</a:t>
          </a:r>
          <a:r>
            <a:rPr lang="fi-FI" sz="1200" kern="1200" dirty="0">
              <a:solidFill>
                <a:schemeClr val="accent1">
                  <a:lumMod val="50000"/>
                </a:schemeClr>
              </a:solidFill>
            </a:rPr>
            <a:t> / ryhmä</a:t>
          </a:r>
        </a:p>
      </dsp:txBody>
      <dsp:txXfrm rot="-5400000">
        <a:off x="2557277" y="48189"/>
        <a:ext cx="2147930" cy="579226"/>
      </dsp:txXfrm>
    </dsp:sp>
    <dsp:sp modelId="{8716CB13-B62D-4867-8611-5FDE31603B0A}">
      <dsp:nvSpPr>
        <dsp:cNvPr id="0" name=""/>
        <dsp:cNvSpPr/>
      </dsp:nvSpPr>
      <dsp:spPr>
        <a:xfrm rot="5400000">
          <a:off x="1581723" y="929563"/>
          <a:ext cx="987532" cy="6912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 </a:t>
          </a:r>
        </a:p>
      </dsp:txBody>
      <dsp:txXfrm rot="-5400000">
        <a:off x="1729853" y="1127069"/>
        <a:ext cx="691272" cy="296260"/>
      </dsp:txXfrm>
    </dsp:sp>
    <dsp:sp modelId="{DCFC6584-F58F-457F-9F27-EA255AF3AE6E}">
      <dsp:nvSpPr>
        <dsp:cNvPr id="0" name=""/>
        <dsp:cNvSpPr/>
      </dsp:nvSpPr>
      <dsp:spPr>
        <a:xfrm rot="5400000">
          <a:off x="3320365" y="12748"/>
          <a:ext cx="641896" cy="2179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>
              <a:solidFill>
                <a:schemeClr val="accent1">
                  <a:lumMod val="50000"/>
                </a:schemeClr>
              </a:solidFill>
            </a:rPr>
            <a:t>15 min suunnittelua</a:t>
          </a:r>
        </a:p>
      </dsp:txBody>
      <dsp:txXfrm rot="-5400000">
        <a:off x="2551681" y="812768"/>
        <a:ext cx="2147930" cy="579226"/>
      </dsp:txXfrm>
    </dsp:sp>
    <dsp:sp modelId="{6806780F-3E72-4C14-9F8F-8F55ADC2509C}">
      <dsp:nvSpPr>
        <dsp:cNvPr id="0" name=""/>
        <dsp:cNvSpPr/>
      </dsp:nvSpPr>
      <dsp:spPr>
        <a:xfrm rot="5400000">
          <a:off x="1581723" y="1709677"/>
          <a:ext cx="987532" cy="6912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 </a:t>
          </a:r>
        </a:p>
      </dsp:txBody>
      <dsp:txXfrm rot="-5400000">
        <a:off x="1729853" y="1907183"/>
        <a:ext cx="691272" cy="296260"/>
      </dsp:txXfrm>
    </dsp:sp>
    <dsp:sp modelId="{87B1A570-B1F1-4173-877F-630EC50CB305}">
      <dsp:nvSpPr>
        <dsp:cNvPr id="0" name=""/>
        <dsp:cNvSpPr/>
      </dsp:nvSpPr>
      <dsp:spPr>
        <a:xfrm rot="5400000">
          <a:off x="3320365" y="792862"/>
          <a:ext cx="641896" cy="2179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>
              <a:solidFill>
                <a:schemeClr val="accent1">
                  <a:lumMod val="50000"/>
                </a:schemeClr>
              </a:solidFill>
            </a:rPr>
            <a:t>Esittely</a:t>
          </a:r>
        </a:p>
      </dsp:txBody>
      <dsp:txXfrm rot="-5400000">
        <a:off x="2551681" y="1592882"/>
        <a:ext cx="2147930" cy="579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A2166-1634-44FC-B901-DF8E3E722F3E}">
      <dsp:nvSpPr>
        <dsp:cNvPr id="0" name=""/>
        <dsp:cNvSpPr/>
      </dsp:nvSpPr>
      <dsp:spPr>
        <a:xfrm>
          <a:off x="821" y="0"/>
          <a:ext cx="2300484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Aihe / kehitys lähtökohta</a:t>
          </a:r>
        </a:p>
      </dsp:txBody>
      <dsp:txXfrm>
        <a:off x="432821" y="0"/>
        <a:ext cx="1436484" cy="864000"/>
      </dsp:txXfrm>
    </dsp:sp>
    <dsp:sp modelId="{AC07D654-7AC3-43CA-B0AC-50F3F717266B}">
      <dsp:nvSpPr>
        <dsp:cNvPr id="0" name=""/>
        <dsp:cNvSpPr/>
      </dsp:nvSpPr>
      <dsp:spPr>
        <a:xfrm>
          <a:off x="2071257" y="0"/>
          <a:ext cx="2300484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Kohderyhmä/ tarve tai puute johon tuote vastaa</a:t>
          </a:r>
        </a:p>
      </dsp:txBody>
      <dsp:txXfrm>
        <a:off x="2503257" y="0"/>
        <a:ext cx="1436484" cy="864000"/>
      </dsp:txXfrm>
    </dsp:sp>
    <dsp:sp modelId="{DD31C010-9F94-4361-B25E-01330E75F925}">
      <dsp:nvSpPr>
        <dsp:cNvPr id="0" name=""/>
        <dsp:cNvSpPr/>
      </dsp:nvSpPr>
      <dsp:spPr>
        <a:xfrm>
          <a:off x="4141693" y="0"/>
          <a:ext cx="2643049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Kohderyhmään vetoavat / ongelman ratkaisevat ominaisuudet ja hyöty</a:t>
          </a:r>
        </a:p>
      </dsp:txBody>
      <dsp:txXfrm>
        <a:off x="4573693" y="0"/>
        <a:ext cx="1779049" cy="864000"/>
      </dsp:txXfrm>
    </dsp:sp>
    <dsp:sp modelId="{6876B618-2736-47C4-A52F-93C4EED07852}">
      <dsp:nvSpPr>
        <dsp:cNvPr id="0" name=""/>
        <dsp:cNvSpPr/>
      </dsp:nvSpPr>
      <dsp:spPr>
        <a:xfrm>
          <a:off x="6554694" y="0"/>
          <a:ext cx="2300484" cy="86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Idea/luonnos uudesta tuotteesta</a:t>
          </a:r>
        </a:p>
      </dsp:txBody>
      <dsp:txXfrm>
        <a:off x="6986694" y="0"/>
        <a:ext cx="1436484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96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96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64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62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1" dirty="0"/>
              <a:t>Tapiola </a:t>
            </a:r>
            <a:r>
              <a:rPr lang="fi-FI" sz="900" b="1" dirty="0" err="1"/>
              <a:t>Park</a:t>
            </a:r>
            <a:r>
              <a:rPr lang="fi-FI" sz="900" b="1" dirty="0"/>
              <a:t> - maanalainen keskuspysäköinti.</a:t>
            </a:r>
            <a:r>
              <a:rPr lang="fi-FI" sz="900" b="1" baseline="0" dirty="0"/>
              <a:t> </a:t>
            </a:r>
            <a:r>
              <a:rPr lang="fi-FI" sz="900" dirty="0"/>
              <a:t>Tapiolan yli 400 000 m</a:t>
            </a:r>
            <a:r>
              <a:rPr lang="fi-FI" sz="900" baseline="30000" dirty="0"/>
              <a:t>3</a:t>
            </a:r>
            <a:r>
              <a:rPr lang="fi-FI" sz="900" dirty="0"/>
              <a:t>:n kokoinen keskuspysäköinti on valtaisa parkkiluola. Sitä rakennettiin Länsimetron ohessa ja suunniteltiin rakennustöiden aikana. 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529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Arkkitehtuuriin</a:t>
            </a:r>
            <a:r>
              <a:rPr lang="fi-FI" baseline="0" dirty="0"/>
              <a:t> kuuluu niin rakennusten kuin puistojen ja esim. työ- ja kouluympäristöjen suunnittelua. Palvelumuotoilun keinoin voidaan luoda työyhteisölle juuri sille sopiva ympäristö. 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30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Kaavoitus on maankäytön kehityksen edellytys ja lailla ohjattua</a:t>
            </a:r>
            <a:r>
              <a:rPr lang="fi-FI" baseline="0" dirty="0"/>
              <a:t> toimintaa. Kaavoitusprosessiin kuuluu monialaiset selvitykset, joihin perustuen ratkaistaan tulevaisuuden maankäyttö. Kaavoja laaditaan eri tasoilla; strategisista suunnitelmista yleiskaavoitukseen ja asemakaavoitukseen.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SKOL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697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1442" y="1887671"/>
            <a:ext cx="2700558" cy="13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F9181A-DDA6-4F34-B17D-C3AD299167FB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2424CE-0D28-42C0-B21F-20B743DF7859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92727-984F-4B78-BA29-F78A70CD922C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9BFB7-68C5-4C18-90B3-DD47F986512F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7E570-6DD2-421C-9E14-53F10A2C0E47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09B756-732B-4E50-A371-3C44A1D46F70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9AC8E-3595-4798-B1D8-E51DE5EBB3C6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FF7792F-4557-46BD-9BD8-8D0B6E9712E7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88EE0E-4FD5-47B4-8357-348D98624543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FCD346-BB73-4553-9B19-0DA1837F3358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4767B4-6EDC-409F-A9DE-749456EE106A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B7D6C47-9C0E-4498-BB51-DAE3BE3E06E2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E93D140-8253-456F-BAB9-A68B40D6A5A4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2006AAD-F1D6-453A-BFCF-449670C98074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917CA67-AF12-4F0D-ADAF-5D71AE4CBCD5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AB9289A-0C78-489A-9D6B-839766F0C337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C01FC09-330E-4B49-9E7A-786E2DD063A7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EC47808-4255-4EEB-B796-779A360F7998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FF99D58-AABA-4C3A-9E71-2F4890F8416F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SKOL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A7B514A-1985-4950-9166-95349833C9BC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15F0D1-7234-4FF0-8310-97B32E046C3C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0900" y="1868501"/>
            <a:ext cx="4774331" cy="13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353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5ED7A3-CFAD-4982-BDA4-319FDAD10011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919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1533B-A275-4239-9CDE-719AB230AF0A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902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AEFE7-DBD8-4D08-888B-43DF4B2B46B3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100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2B9C1-3A45-4FB0-9978-1069F7724427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3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DF737-14AD-4B6C-9526-5FD6000A96D4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640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892389-2A9C-4002-AAB4-227F44253548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220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7C07F-1014-4DAF-8D8B-CFD2FD6A9BDD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6513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F36E0-C1C2-47BC-9322-19E7DDBDC307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85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15D278-7A67-4DF0-B17F-BA5538BF5153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587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C484BD-C843-4AAE-8FFE-563A728CC80D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6D6658-CBA9-439A-B9F8-38C89D5475BB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08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F6070-7E24-4DD6-8B90-FFACAD7FF2FD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514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31DE6E-B752-4F78-BDBA-3C5D4131754B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832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1BE3C8-13AE-4BB3-A451-B80907322A54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3077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62A3A9-F680-44F1-BE82-47E55A982F2D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5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D87C3C-00B2-4308-9F64-98553B1CD7FD}" type="datetime1">
              <a:rPr lang="fi-FI" smtClean="0">
                <a:solidFill>
                  <a:srgbClr val="FFFFFF"/>
                </a:solidFill>
              </a:rPr>
              <a:t>24.8.2017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SKOL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1455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DF0294A-4BA6-4E1B-B99F-F9CA570ECD03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SKOL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4056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895A79-8447-4FAC-B2C2-81BA2B56DCC2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SKOL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334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6AE877-BB17-4353-BA75-4149B018CC07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4996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3E84296-ADFB-4D87-A13B-2591702569C2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606673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542BE-09E0-4252-972F-F1CD08A89503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B46B21D-67DD-414F-B33D-C8BC30646209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1781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7F6BB29-0B41-4CDF-AA7F-A90841570769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9823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4914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F704C3C-09AC-4C1A-BC76-8FADD304AF64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059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46D8256-7E9A-4D5F-A925-BD4B7EC7BA31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80605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6EE7168-F680-4545-8B47-15F42B82E707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58002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A27EA42-7B53-44CB-9C9A-600A4A1D6A34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4381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CD717FF-4FB5-434E-8B1D-1878DDB91F11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2104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E9EA06D-1AE0-4F92-B882-5ABD6EF31561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SKOL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489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050709-16A2-47E4-A9ED-4D170D8181BF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3697A-8155-4C17-9C52-8DD15EC0672E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2D9C88-ED0A-4238-B4BE-5ADCF4DB2E52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8E1DA4-1686-45A9-8BA2-B7439485755B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SKOL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6DB86A0-9869-4310-AAD1-295AA1292A8E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SKOL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70" r:id="rId3"/>
    <p:sldLayoutId id="2147483686" r:id="rId4"/>
    <p:sldLayoutId id="2147483664" r:id="rId5"/>
    <p:sldLayoutId id="2147483679" r:id="rId6"/>
    <p:sldLayoutId id="2147483665" r:id="rId7"/>
    <p:sldLayoutId id="2147483681" r:id="rId8"/>
    <p:sldLayoutId id="2147483666" r:id="rId9"/>
    <p:sldLayoutId id="2147483682" r:id="rId10"/>
    <p:sldLayoutId id="2147483667" r:id="rId11"/>
    <p:sldLayoutId id="2147483683" r:id="rId12"/>
    <p:sldLayoutId id="2147483668" r:id="rId13"/>
    <p:sldLayoutId id="2147483684" r:id="rId14"/>
    <p:sldLayoutId id="2147483669" r:id="rId15"/>
    <p:sldLayoutId id="2147483685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 ftr="0" dt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A00AFC-F506-4F87-A243-D1AD05BBFE9D}" type="datetime1">
              <a:rPr lang="fi-FI" smtClean="0">
                <a:solidFill>
                  <a:srgbClr val="29282E"/>
                </a:solidFill>
              </a:rPr>
              <a:t>24.8.2017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>
                <a:solidFill>
                  <a:srgbClr val="29282E"/>
                </a:solidFill>
              </a:rPr>
              <a:t>SKOL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2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 ftr="0" dt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44.png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4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6.png"/><Relationship Id="rId14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hyperlink" Target="http://www.granlund.fi/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Suunnittelu- ja konsultointialan asiantuntijaksi!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" y="1135021"/>
            <a:ext cx="7516800" cy="28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066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072800" y="1102950"/>
            <a:ext cx="3153600" cy="472260"/>
          </a:xfrm>
        </p:spPr>
        <p:txBody>
          <a:bodyPr>
            <a:noAutofit/>
          </a:bodyPr>
          <a:lstStyle/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LIIKENNESUUNNITTELU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1072800" y="1578616"/>
            <a:ext cx="3412800" cy="2937134"/>
          </a:xfrm>
        </p:spPr>
        <p:txBody>
          <a:bodyPr>
            <a:normAutofit fontScale="92500"/>
          </a:bodyPr>
          <a:lstStyle/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Konkreettinen vaikuttaminen ihmisten arkeen – kuinka liikutaan paikasta toiseen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Liikennesuunnitteluun kuuluu kaikkien liikennemuotojen - joukkoliikenteen, autoliikenteen, pyöräilyn, kävelyn - ja pysäköinnin suunnittelu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Vaikuttaminen elinympäristöihin liikkumisen kautta - suunnittelun jälki näkyy konkreettisena omassakin arkipäivässä</a:t>
            </a: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8" descr="Kuva: Juha Mäkel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803" y="1664550"/>
            <a:ext cx="3881337" cy="22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86278" y="3882310"/>
            <a:ext cx="370862" cy="16503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00" dirty="0"/>
              <a:t>© SITO</a:t>
            </a:r>
            <a:endParaRPr lang="fi-FI" sz="600" spc="-40" dirty="0"/>
          </a:p>
        </p:txBody>
      </p:sp>
    </p:spTree>
    <p:extLst>
      <p:ext uri="{BB962C8B-B14F-4D97-AF65-F5344CB8AC3E}">
        <p14:creationId xmlns:p14="http://schemas.microsoft.com/office/powerpoint/2010/main" val="399590415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072800" y="1102950"/>
            <a:ext cx="3153600" cy="472260"/>
          </a:xfrm>
        </p:spPr>
        <p:txBody>
          <a:bodyPr>
            <a:noAutofit/>
          </a:bodyPr>
          <a:lstStyle/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ARKKITEHTUURI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1072800" y="1578616"/>
            <a:ext cx="3412800" cy="2634733"/>
          </a:xfrm>
        </p:spPr>
        <p:txBody>
          <a:bodyPr>
            <a:normAutofit/>
          </a:bodyPr>
          <a:lstStyle/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Talo- ja huoneistosuunnittelusta korttelisuunnitteluun ja kaavoitukseen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Sisustusarkkitehdit muotoilevat ja </a:t>
            </a:r>
            <a:r>
              <a:rPr lang="fi-FI" sz="1200">
                <a:solidFill>
                  <a:schemeClr val="tx1">
                    <a:lumMod val="90000"/>
                    <a:lumOff val="10000"/>
                  </a:schemeClr>
                </a:solidFill>
              </a:rPr>
              <a:t>suunnittelevat tiloja, esim</a:t>
            </a:r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työ- ja kouluympäristöjä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Maisema-arkkitehdit laativat maisemasuunnitelmia sekä puistosuunnitelmia ym.</a:t>
            </a: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2" descr="\\fcg.fi\common\LTR\Liiketoimintaryhmät\STE\Nettisivut_STE\Talo- ja laitossuunnittelu\ARK\Arkkitehtisuunnittelu\Ylöjärven uimahalli\B10_Ylöjärven urheilutalo, ulkokuva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9200" y="1101300"/>
            <a:ext cx="1546039" cy="15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200" y="2915533"/>
            <a:ext cx="1546039" cy="1381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93879" y="4589886"/>
            <a:ext cx="335596" cy="16503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00" dirty="0"/>
              <a:t>© FCG</a:t>
            </a:r>
            <a:endParaRPr lang="fi-FI" sz="600" spc="-40" dirty="0"/>
          </a:p>
        </p:txBody>
      </p:sp>
    </p:spTree>
    <p:extLst>
      <p:ext uri="{BB962C8B-B14F-4D97-AF65-F5344CB8AC3E}">
        <p14:creationId xmlns:p14="http://schemas.microsoft.com/office/powerpoint/2010/main" val="32645505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17538" y="1095755"/>
            <a:ext cx="3153600" cy="36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" indent="0" algn="l" defTabSz="806052" rtl="0" eaLnBrk="1" latinLnBrk="0" hangingPunct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RAKENNETEKNIIKKA 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617538" y="1575210"/>
            <a:ext cx="3153600" cy="2414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Asuin- ja teollisuusrakennusten rakenteiden suunnittelua ja laskentaa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Projekteilla eri vaativuusluokat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Matematiikan ja fysiikan käytännön soveltamista, luodaan suurta ja konkreettista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Haastavaa, mutta palkitsevaa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0" y="1575210"/>
            <a:ext cx="3651111" cy="2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242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13600" y="1100765"/>
            <a:ext cx="3453662" cy="36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" indent="0" algn="l" defTabSz="806052" rtl="0" eaLnBrk="1" latinLnBrk="0" hangingPunct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JOHDON KONSULTOINTI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813600" y="1580220"/>
            <a:ext cx="3153600" cy="2906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Kuntien ja yritysten johdolle suunnattua kehitystyötä, jolla parannetaan ja autetaan strategista </a:t>
            </a:r>
            <a:r>
              <a:rPr lang="fi-FI" sz="1200" dirty="0">
                <a:solidFill>
                  <a:schemeClr val="tx1"/>
                </a:solidFill>
              </a:rPr>
              <a:t>johtamista sekä päätöksentekoa</a:t>
            </a:r>
          </a:p>
          <a:p>
            <a:r>
              <a:rPr lang="fi-FI" sz="1200" dirty="0">
                <a:solidFill>
                  <a:schemeClr val="tx1"/>
                </a:solidFill>
              </a:rPr>
              <a:t>Luodaan edellytyksiä strategisille päätöksille toimien asiantuntijoina 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Toimintatapojen uudistamista, kehitys-, kannattavuus, ja markkinaselvitykset, teknologia ja liiketoiminta kehitys sekä arviointi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200" y="9715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200" y="2673137"/>
            <a:ext cx="2857500" cy="2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776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17538" y="1095755"/>
            <a:ext cx="3453662" cy="36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" indent="0" algn="l" defTabSz="806052" rtl="0" eaLnBrk="1" latinLnBrk="0" hangingPunct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YHDYSKUNTASUUNNITTELU JA KAAVOITUS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617538" y="1575210"/>
            <a:ext cx="3583262" cy="285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Kaupunkien ja alueiden toimintojen suunnittelua ja kehittämistä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Laaja skaala – strategioista yksityiskohtaisiin korttelisuunnitelmiin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Monialaisuus – arkkitehdit, maanmittarit, maantieteilijät, sosiologit, biologit </a:t>
            </a:r>
            <a:r>
              <a:rPr lang="fi-FI" sz="1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ym</a:t>
            </a:r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osallistuvat prosessin eri osiin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Luonnon, ihmisen, elinkeinoelämän </a:t>
            </a:r>
            <a:r>
              <a:rPr lang="fi-FI" sz="1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ym</a:t>
            </a:r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intressien yhteensovittaminen</a:t>
            </a:r>
          </a:p>
        </p:txBody>
      </p:sp>
      <p:pic>
        <p:nvPicPr>
          <p:cNvPr id="8" name="Picture 5" descr="\\fcg.fi\common\Projects\Hki\P235\P23569_MannerNaantalin_osayleiskaavan\C_suunnittelu\C2_tyo\Infraworks\taydennys_aurinkotie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600" y="627750"/>
            <a:ext cx="1949662" cy="21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81"/>
          <a:stretch/>
        </p:blipFill>
        <p:spPr bwMode="auto">
          <a:xfrm>
            <a:off x="2325600" y="661064"/>
            <a:ext cx="1796631" cy="14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667" y="2398950"/>
            <a:ext cx="1970496" cy="223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Q:\Tre\P209\P20941_Hameenkyro_strateginen_yleiska\C Työaineisto\4 Hyväksymisaineisto\kaavakartta\kaavakartta.jpg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600" y="3227333"/>
            <a:ext cx="1995137" cy="13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00" y="4526412"/>
            <a:ext cx="335596" cy="16503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00" dirty="0"/>
              <a:t>© FCG</a:t>
            </a:r>
            <a:endParaRPr lang="fi-FI" sz="600" spc="-40" dirty="0"/>
          </a:p>
        </p:txBody>
      </p:sp>
    </p:spTree>
    <p:extLst>
      <p:ext uri="{BB962C8B-B14F-4D97-AF65-F5344CB8AC3E}">
        <p14:creationId xmlns:p14="http://schemas.microsoft.com/office/powerpoint/2010/main" val="310026620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17538" y="1095755"/>
            <a:ext cx="3453662" cy="36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" indent="0" algn="l" defTabSz="806052" rtl="0" eaLnBrk="1" latinLnBrk="0" hangingPunct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YMPÄRISTÖKONSULTOINTI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617538" y="1575210"/>
            <a:ext cx="3153600" cy="272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Ympäristövaikutusten arviointia omina hankkeinaan (</a:t>
            </a:r>
            <a:r>
              <a:rPr lang="fi-FI" sz="1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YVA-prosessit</a:t>
            </a:r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tai osana muuta suunnittelua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Luonnonympäristöön, lintuihin, vesiympäristöihin ja muut luontoon liittyvät selvitykset ja vaikutusten arvioinnit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Toimistotyötä sekä maastossa tapahtuvaa seurantaa ja kartoitusta</a:t>
            </a: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0" y="1456388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822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072800" y="1102950"/>
            <a:ext cx="3153600" cy="472260"/>
          </a:xfrm>
        </p:spPr>
        <p:txBody>
          <a:bodyPr>
            <a:noAutofit/>
          </a:bodyPr>
          <a:lstStyle/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KUNTOARVIOINTI- JA TUTKIMUS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1072800" y="1578616"/>
            <a:ext cx="3412800" cy="2850733"/>
          </a:xfrm>
        </p:spPr>
        <p:txBody>
          <a:bodyPr>
            <a:normAutofit/>
          </a:bodyPr>
          <a:lstStyle/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Rakennusten kunnon tutkiminen ja arviointi 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Käytännön ja teorian aito yhdistäminen; toimistotyö ja kenttätutkimukset 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Raporttien kirjoittaminen ja rakennusfysikaalinen korjaussuunnittelu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Jatkuva kouluttautuminen ja uuden oppiminen, nopeasti kehittyvä työ- ja tutkimusala </a:t>
            </a: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fi-FI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600" y="1117100"/>
            <a:ext cx="2339119" cy="3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4422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133600" y="1091500"/>
            <a:ext cx="3153600" cy="367183"/>
          </a:xfrm>
        </p:spPr>
        <p:txBody>
          <a:bodyPr>
            <a:noAutofit/>
          </a:bodyPr>
          <a:lstStyle/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RAKENNUTTAMINEN JA VALVONTA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5133600" y="1578150"/>
            <a:ext cx="3153600" cy="2414946"/>
          </a:xfrm>
        </p:spPr>
        <p:txBody>
          <a:bodyPr>
            <a:normAutofit/>
          </a:bodyPr>
          <a:lstStyle/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Rakennushankkeiden läpivienti tilaajan, esimerkiksi kunnan, puolesta 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Asiakkaan etujen valvonta rakennushankkeen aikana niin työmaalla kuin toimistossa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Toimistotyöskentelyn lisäksi työssä näkee lukuisia erilaisia työmaita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00" y="973350"/>
            <a:ext cx="2137437" cy="32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51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i-FI" sz="900" dirty="0"/>
              <a:t>TULE SINÄKIN!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154186" y="4930456"/>
            <a:ext cx="211680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 * © Kun koulu loppuu 2016 -tutkimus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976" y="3227171"/>
            <a:ext cx="24997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75000"/>
                  </a:schemeClr>
                </a:solidFill>
              </a:rPr>
              <a:t>TOTEUTTAA TÄRKEITÄ ASIOITA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976" y="1782086"/>
            <a:ext cx="24997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KIINNOSTAVAT TEHTÄVÄT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976" y="3708865"/>
            <a:ext cx="289303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rgbClr val="71E452"/>
                </a:solidFill>
              </a:rPr>
              <a:t>HYVÄT TYÖLLISYYSNÄKYMÄT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976" y="2745476"/>
            <a:ext cx="24997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75000"/>
                  </a:schemeClr>
                </a:solidFill>
              </a:rPr>
              <a:t>HYVÄ TYÖILMAPIIRI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976" y="2263781"/>
            <a:ext cx="24997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HYVÄ PALKKAUS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819" y="809340"/>
            <a:ext cx="2734642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b="1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SUUNNITTELU- JA KONSULTOINTITOIMIALAA KUVAAVAT OMINAISUUDET NUORTEN MIELESTÄ*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4400" y="1773486"/>
            <a:ext cx="0" cy="2168759"/>
          </a:xfrm>
          <a:prstGeom prst="straightConnector1">
            <a:avLst/>
          </a:prstGeom>
          <a:ln w="76200">
            <a:gradFill>
              <a:gsLst>
                <a:gs pos="85850">
                  <a:schemeClr val="accent1">
                    <a:lumMod val="50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35200" y="930150"/>
            <a:ext cx="0" cy="3326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7028" y="744018"/>
            <a:ext cx="319680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MONIMUOTOISUUS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tiimityöskentely, itsenäinen tekeminen, asiakasyhteistyö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4000" y="1215024"/>
            <a:ext cx="319680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VAPAUS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monilla toimialoilla mahdollisuus muokata omaa työaikaa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88628" y="3274310"/>
            <a:ext cx="446897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TYÖILMAPIIRI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yhdessä tekeminen ja toisilta oppiminen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8800" y="2660837"/>
            <a:ext cx="367200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TYÖLLISYYS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hyvät työllistymismahdollisuudet, useimmat työllistyvät jo opintojen aikana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4284" y="1755949"/>
            <a:ext cx="1939544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KEHITYS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alan jatkuva kehitys luo nuorille hyviä mahdollisuuksia vastuuseen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7600" y="1765556"/>
            <a:ext cx="1931377" cy="7498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HYVÄ PALKKAUS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kilpailukykyiset ja kehittyvät palkat koko maan mittakaavassa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2400" y="3651978"/>
            <a:ext cx="3196800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HAASTAVUUS JA MIELENKIINTO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haastavat ja vastuulliset tehtävät luovat innostusta ja monipuolisuutta työpäiviin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8714" y="3776251"/>
            <a:ext cx="1598400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100" b="1" spc="-40" dirty="0">
                <a:solidFill>
                  <a:schemeClr val="accent1">
                    <a:lumMod val="50000"/>
                  </a:schemeClr>
                </a:solidFill>
              </a:rPr>
              <a:t>TÄRKEIDEN ASIOIDEN TOTEUTUS – </a:t>
            </a:r>
            <a:r>
              <a:rPr lang="fi-FI" sz="1100" spc="-4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yhteiskunnallinen vaikuttavuus</a:t>
            </a:r>
          </a:p>
        </p:txBody>
      </p:sp>
    </p:spTree>
    <p:extLst>
      <p:ext uri="{BB962C8B-B14F-4D97-AF65-F5344CB8AC3E}">
        <p14:creationId xmlns:p14="http://schemas.microsoft.com/office/powerpoint/2010/main" val="1943154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i-FI" sz="900" dirty="0"/>
              <a:t>TULE SINÄKIN!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1150" dirty="0"/>
              <a:t>MITEN SUUNNITTELU- JA KONSULTOINTIALAN ASIANTUNTIJAKSI?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0556621"/>
              </p:ext>
            </p:extLst>
          </p:nvPr>
        </p:nvGraphicFramePr>
        <p:xfrm>
          <a:off x="511200" y="1794150"/>
          <a:ext cx="7689600" cy="24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rved Left Arrow 10"/>
          <p:cNvSpPr/>
          <p:nvPr/>
        </p:nvSpPr>
        <p:spPr bwMode="auto">
          <a:xfrm>
            <a:off x="8179200" y="2419966"/>
            <a:ext cx="820800" cy="2122346"/>
          </a:xfrm>
          <a:prstGeom prst="curvedLeftArrow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3673827" y="4071541"/>
            <a:ext cx="4492800" cy="4851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ASIANTUNTIJA, ERITYISASIANTUNTIJA, SUUNNITTELIJA, KONSULTTI, PROJEKTIPÄÄLLIKKÖ </a:t>
            </a:r>
            <a:r>
              <a:rPr lang="fi-FI" spc="-40" dirty="0" smtClean="0"/>
              <a:t>….</a:t>
            </a:r>
            <a:endParaRPr lang="fi-FI" spc="-40" dirty="0"/>
          </a:p>
        </p:txBody>
      </p:sp>
    </p:spTree>
    <p:extLst>
      <p:ext uri="{BB962C8B-B14F-4D97-AF65-F5344CB8AC3E}">
        <p14:creationId xmlns:p14="http://schemas.microsoft.com/office/powerpoint/2010/main" val="382935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3276000" y="1536150"/>
            <a:ext cx="4082883" cy="2202000"/>
          </a:xfrm>
        </p:spPr>
        <p:txBody>
          <a:bodyPr>
            <a:normAutofit/>
          </a:bodyPr>
          <a:lstStyle/>
          <a:p>
            <a:r>
              <a:rPr lang="fi-FI" sz="2400" dirty="0"/>
              <a:t>Keitä me olemme?</a:t>
            </a:r>
          </a:p>
          <a:p>
            <a:endParaRPr lang="fi-FI" sz="2400" dirty="0"/>
          </a:p>
          <a:p>
            <a:r>
              <a:rPr lang="fi-FI" sz="2400" dirty="0"/>
              <a:t>Mitä me teemme?</a:t>
            </a:r>
          </a:p>
          <a:p>
            <a:endParaRPr lang="fi-FI" sz="2400" dirty="0"/>
          </a:p>
          <a:p>
            <a:r>
              <a:rPr lang="fi-FI" sz="2400" dirty="0"/>
              <a:t>Tule sinäkin!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Donut 6"/>
          <p:cNvSpPr/>
          <p:nvPr/>
        </p:nvSpPr>
        <p:spPr bwMode="auto">
          <a:xfrm>
            <a:off x="2757600" y="2312550"/>
            <a:ext cx="252000" cy="252000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8" name="Donut 7"/>
          <p:cNvSpPr/>
          <p:nvPr/>
        </p:nvSpPr>
        <p:spPr bwMode="auto">
          <a:xfrm>
            <a:off x="2757600" y="1621350"/>
            <a:ext cx="252000" cy="252000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9" name="Donut 8"/>
          <p:cNvSpPr/>
          <p:nvPr/>
        </p:nvSpPr>
        <p:spPr bwMode="auto">
          <a:xfrm>
            <a:off x="2757600" y="3003750"/>
            <a:ext cx="252000" cy="252000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3064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72800" y="541350"/>
            <a:ext cx="7430400" cy="906068"/>
          </a:xfrm>
        </p:spPr>
        <p:txBody>
          <a:bodyPr>
            <a:normAutofit/>
          </a:bodyPr>
          <a:lstStyle/>
          <a:p>
            <a:r>
              <a:rPr lang="fi-FI" dirty="0"/>
              <a:t>Workshop – Uusi tuote, palvelu tai mitä vain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18" name="Cloud Callout 17"/>
          <p:cNvSpPr/>
          <p:nvPr/>
        </p:nvSpPr>
        <p:spPr bwMode="auto">
          <a:xfrm>
            <a:off x="2412000" y="973350"/>
            <a:ext cx="6566400" cy="28944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200" dirty="0" smtClean="0"/>
              <a:t>Virtual </a:t>
            </a:r>
            <a:r>
              <a:rPr lang="fi-FI" sz="1200" dirty="0" err="1"/>
              <a:t>reality</a:t>
            </a:r>
            <a:r>
              <a:rPr lang="fi-FI" sz="1200" dirty="0"/>
              <a:t> </a:t>
            </a:r>
            <a:r>
              <a:rPr lang="fi-FI" sz="1200" dirty="0">
                <a:sym typeface="Wingdings" panose="05000000000000000000" pitchFamily="2" charset="2"/>
              </a:rPr>
              <a:t> uusi kohde?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200" dirty="0">
                <a:sym typeface="Wingdings" panose="05000000000000000000" pitchFamily="2" charset="2"/>
              </a:rPr>
              <a:t>Robotti  missä voisi hyödyntää?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200" dirty="0">
                <a:sym typeface="Wingdings" panose="05000000000000000000" pitchFamily="2" charset="2"/>
              </a:rPr>
              <a:t>Uusi helppo tapa liikkua vs. nykyinen liikenne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200" dirty="0">
                <a:sym typeface="Wingdings" panose="05000000000000000000" pitchFamily="2" charset="2"/>
              </a:rPr>
              <a:t>Tulevaisuuden rakennus/koti  ominaisuudet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200" dirty="0">
                <a:sym typeface="Wingdings" panose="05000000000000000000" pitchFamily="2" charset="2"/>
              </a:rPr>
              <a:t>Älykkäät vaatteet </a:t>
            </a:r>
            <a:r>
              <a:rPr lang="fi-FI" sz="1200" dirty="0" smtClean="0">
                <a:sym typeface="Wingdings" panose="05000000000000000000" pitchFamily="2" charset="2"/>
              </a:rPr>
              <a:t>ja/tai </a:t>
            </a:r>
            <a:r>
              <a:rPr lang="fi-FI" sz="1200" dirty="0">
                <a:sym typeface="Wingdings" panose="05000000000000000000" pitchFamily="2" charset="2"/>
              </a:rPr>
              <a:t>biomuovien käyttö muotialalla tai vaikka urheilutuotteissa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200" dirty="0">
              <a:sym typeface="Wingdings" panose="05000000000000000000" pitchFamily="2" charset="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200" dirty="0">
                <a:sym typeface="Wingdings" panose="05000000000000000000" pitchFamily="2" charset="2"/>
              </a:rPr>
              <a:t>Tai vastaa puutteeseen/ongelmaan:</a:t>
            </a:r>
          </a:p>
          <a:p>
            <a:pPr marL="511382" lvl="1" indent="-171450" algn="ctr">
              <a:buFont typeface="Wingdings"/>
              <a:buChar char="à"/>
            </a:pPr>
            <a:r>
              <a:rPr lang="fi-FI" sz="1200" dirty="0">
                <a:sym typeface="Wingdings" panose="05000000000000000000" pitchFamily="2" charset="2"/>
              </a:rPr>
              <a:t>Jonot kaupassa, lääkärillä jne.</a:t>
            </a:r>
          </a:p>
          <a:p>
            <a:pPr marL="511382" lvl="1" indent="-171450" algn="ctr">
              <a:buFont typeface="Wingdings"/>
              <a:buChar char="à"/>
            </a:pPr>
            <a:r>
              <a:rPr lang="fi-FI" sz="1200" dirty="0" smtClean="0">
                <a:sym typeface="Wingdings" panose="05000000000000000000" pitchFamily="2" charset="2"/>
              </a:rPr>
              <a:t>Jätteet </a:t>
            </a:r>
            <a:r>
              <a:rPr lang="fi-FI" sz="1200" dirty="0" smtClean="0">
                <a:sym typeface="Wingdings" panose="05000000000000000000" pitchFamily="2" charset="2"/>
              </a:rPr>
              <a:t> ruuhka  ajanpuute</a:t>
            </a:r>
            <a:endParaRPr lang="fi-FI" sz="1200" dirty="0">
              <a:sym typeface="Wingdings" panose="05000000000000000000" pitchFamily="2" charset="2"/>
            </a:endParaRPr>
          </a:p>
          <a:p>
            <a:pPr marL="511382" lvl="1" indent="-171450" algn="ctr">
              <a:buFont typeface="Wingdings"/>
              <a:buChar char="à"/>
            </a:pPr>
            <a:r>
              <a:rPr lang="fi-FI" sz="1200" dirty="0">
                <a:sym typeface="Wingdings" panose="05000000000000000000" pitchFamily="2" charset="2"/>
              </a:rPr>
              <a:t>Luonnonvarojen loppuminen</a:t>
            </a:r>
          </a:p>
          <a:p>
            <a:pPr marL="511382" lvl="1" indent="-171450" algn="ctr">
              <a:buFont typeface="Wingdings"/>
              <a:buChar char="à"/>
            </a:pPr>
            <a:endParaRPr lang="fi-FI" sz="1200" dirty="0">
              <a:sym typeface="Wingdings" panose="05000000000000000000" pitchFamily="2" charset="2"/>
            </a:endParaRPr>
          </a:p>
          <a:p>
            <a:pPr marL="625682" lvl="1" indent="-285750" algn="ctr">
              <a:buFont typeface="Arial" panose="020B0604020202020204" pitchFamily="34" charset="0"/>
              <a:buChar char="•"/>
            </a:pPr>
            <a:endParaRPr lang="fi-FI" sz="1200" dirty="0">
              <a:sym typeface="Wingdings" panose="05000000000000000000" pitchFamily="2" charset="2"/>
            </a:endParaRPr>
          </a:p>
          <a:p>
            <a:pPr algn="ctr"/>
            <a:endParaRPr lang="fi-FI" sz="1200" dirty="0">
              <a:sym typeface="Wingdings" panose="05000000000000000000" pitchFamily="2" charset="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200" dirty="0">
              <a:sym typeface="Wingdings" panose="05000000000000000000" pitchFamily="2" charset="2"/>
            </a:endParaRPr>
          </a:p>
          <a:p>
            <a:pPr algn="ctr"/>
            <a:endParaRPr lang="fi-FI" sz="1200" dirty="0"/>
          </a:p>
        </p:txBody>
      </p:sp>
      <p:pic>
        <p:nvPicPr>
          <p:cNvPr id="9" name="Kuva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45" y="454950"/>
            <a:ext cx="439800" cy="43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32800" y="1102950"/>
            <a:ext cx="6460800" cy="2550400"/>
            <a:chOff x="2683200" y="2406750"/>
            <a:chExt cx="6460800" cy="2550400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337614318"/>
                </p:ext>
              </p:extLst>
            </p:nvPr>
          </p:nvGraphicFramePr>
          <p:xfrm>
            <a:off x="2683200" y="2406750"/>
            <a:ext cx="6460800" cy="255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Kuva 1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7220" y="2776180"/>
              <a:ext cx="439800" cy="439800"/>
            </a:xfrm>
            <a:prstGeom prst="rect">
              <a:avLst/>
            </a:prstGeom>
          </p:spPr>
        </p:pic>
        <p:pic>
          <p:nvPicPr>
            <p:cNvPr id="11" name="Kuva 72"/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0420" y="4333850"/>
              <a:ext cx="439800" cy="439800"/>
            </a:xfrm>
            <a:prstGeom prst="rect">
              <a:avLst/>
            </a:prstGeom>
          </p:spPr>
        </p:pic>
        <p:pic>
          <p:nvPicPr>
            <p:cNvPr id="10" name="Kuva 104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0420" y="3522150"/>
              <a:ext cx="439800" cy="439800"/>
            </a:xfrm>
            <a:prstGeom prst="rect">
              <a:avLst/>
            </a:prstGeom>
          </p:spPr>
        </p:pic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20306405"/>
              </p:ext>
            </p:extLst>
          </p:nvPr>
        </p:nvGraphicFramePr>
        <p:xfrm>
          <a:off x="165600" y="4126950"/>
          <a:ext cx="8856000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30451952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/>
              <a:t>TULE SINÄKIN SUUNNITTELU- JA KONSULTOINTIALALLE!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42490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92" y="843751"/>
            <a:ext cx="8361628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364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275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i-FI" sz="900" dirty="0"/>
              <a:t>KEITÄ ME OLEMME?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0"/>
          </p:nvPr>
        </p:nvSpPr>
        <p:spPr>
          <a:xfrm>
            <a:off x="288096" y="537061"/>
            <a:ext cx="8284200" cy="734400"/>
          </a:xfrm>
        </p:spPr>
        <p:txBody>
          <a:bodyPr>
            <a:noAutofit/>
          </a:bodyPr>
          <a:lstStyle/>
          <a:p>
            <a:pPr algn="ctr"/>
            <a:r>
              <a:rPr lang="fi-FI" sz="1150" dirty="0">
                <a:solidFill>
                  <a:schemeClr val="tx1"/>
                </a:solidFill>
              </a:rPr>
              <a:t>ME OLEMME TEOLLISUUDEN, TALO- JA INFRARAKENTAMISEN SEKÄ </a:t>
            </a:r>
          </a:p>
          <a:p>
            <a:pPr algn="ctr"/>
            <a:r>
              <a:rPr lang="fi-FI" sz="1150" dirty="0">
                <a:solidFill>
                  <a:schemeClr val="tx1"/>
                </a:solidFill>
              </a:rPr>
              <a:t>YHDYSKUNTIEN KEHITYKSEN ASIANTUNTIJOITA!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5214" y="1379690"/>
            <a:ext cx="7402944" cy="3543607"/>
            <a:chOff x="825214" y="1286371"/>
            <a:chExt cx="7402944" cy="354360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33" y="1654316"/>
              <a:ext cx="1590735" cy="34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62" y="4073333"/>
              <a:ext cx="891825" cy="26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912" y="4288183"/>
              <a:ext cx="1147817" cy="34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553" y="4434859"/>
              <a:ext cx="1737674" cy="39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352" y="3595187"/>
              <a:ext cx="1258509" cy="409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136" y="2832036"/>
              <a:ext cx="1764865" cy="41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756" y="2182447"/>
              <a:ext cx="1688263" cy="25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884" y="3409525"/>
              <a:ext cx="988830" cy="37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276" y="2322048"/>
              <a:ext cx="895557" cy="30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931" y="1286371"/>
              <a:ext cx="665071" cy="74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53" y="3428326"/>
              <a:ext cx="2330766" cy="38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289" y="1539028"/>
              <a:ext cx="524021" cy="51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302" y="2963453"/>
              <a:ext cx="1719856" cy="22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42" y="2284268"/>
              <a:ext cx="1547967" cy="37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196" y="2963453"/>
              <a:ext cx="1498330" cy="37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14" y="2469930"/>
              <a:ext cx="1444008" cy="45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871" y="1796897"/>
              <a:ext cx="1760220" cy="37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380" y="4039450"/>
              <a:ext cx="950375" cy="59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225" y="3861734"/>
              <a:ext cx="1295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6799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236" y="1685603"/>
            <a:ext cx="2695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28000" y="4731750"/>
            <a:ext cx="863990" cy="165406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i-FI" sz="900" dirty="0"/>
              <a:t>KEITÄ ME OLEMME?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45574" y="930150"/>
            <a:ext cx="3321582" cy="3222225"/>
            <a:chOff x="445574" y="930150"/>
            <a:chExt cx="3321582" cy="3222225"/>
          </a:xfrm>
        </p:grpSpPr>
        <p:sp>
          <p:nvSpPr>
            <p:cNvPr id="8" name="TextBox 7"/>
            <p:cNvSpPr txBox="1"/>
            <p:nvPr/>
          </p:nvSpPr>
          <p:spPr>
            <a:xfrm>
              <a:off x="445574" y="930150"/>
              <a:ext cx="3176025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600" b="1" spc="-40" dirty="0">
                  <a:solidFill>
                    <a:schemeClr val="tx2">
                      <a:lumMod val="50000"/>
                    </a:schemeClr>
                  </a:solidFill>
                </a:rPr>
                <a:t>TYÖLLISTÄMME </a:t>
              </a:r>
              <a:r>
                <a:rPr lang="fi-FI" sz="1200" b="1" spc="-40" dirty="0">
                  <a:solidFill>
                    <a:schemeClr val="tx2">
                      <a:lumMod val="50000"/>
                    </a:schemeClr>
                  </a:solidFill>
                </a:rPr>
                <a:t>(1000 HLÖ)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7200" y="1409924"/>
              <a:ext cx="252000" cy="587025"/>
              <a:chOff x="1080000" y="1664550"/>
              <a:chExt cx="252000" cy="5870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" name="Flowchart: Connector 8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Snip Same Side Corner Rectangle 9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78400" y="1409924"/>
              <a:ext cx="252000" cy="587025"/>
              <a:chOff x="1080000" y="1664550"/>
              <a:chExt cx="252000" cy="5870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3" name="Flowchart: Connector 12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Snip Same Side Corner Rectangle 13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09600" y="1409924"/>
              <a:ext cx="252000" cy="587025"/>
              <a:chOff x="1080000" y="1664550"/>
              <a:chExt cx="252000" cy="5870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6" name="Flowchart: Connector 15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Snip Same Side Corner Rectangle 16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40800" y="1409924"/>
              <a:ext cx="252000" cy="587025"/>
              <a:chOff x="1080000" y="1664550"/>
              <a:chExt cx="252000" cy="5870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9" name="Flowchart: Connector 18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Snip Same Side Corner Rectangle 19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47200" y="2137124"/>
              <a:ext cx="252000" cy="587025"/>
              <a:chOff x="1080000" y="1664550"/>
              <a:chExt cx="252000" cy="5870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2" name="Flowchart: Connector 21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Snip Same Side Corner Rectangle 22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78400" y="2137124"/>
              <a:ext cx="252000" cy="587025"/>
              <a:chOff x="1080000" y="1664550"/>
              <a:chExt cx="252000" cy="5870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5" name="Flowchart: Connector 24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Snip Same Side Corner Rectangle 25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8" name="Flowchart: Connector 27"/>
            <p:cNvSpPr/>
            <p:nvPr/>
          </p:nvSpPr>
          <p:spPr bwMode="auto">
            <a:xfrm>
              <a:off x="1245600" y="2137124"/>
              <a:ext cx="180000" cy="18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/>
            </a:p>
          </p:txBody>
        </p:sp>
        <p:sp>
          <p:nvSpPr>
            <p:cNvPr id="29" name="Snip Same Side Corner Rectangle 28"/>
            <p:cNvSpPr/>
            <p:nvPr/>
          </p:nvSpPr>
          <p:spPr bwMode="auto">
            <a:xfrm>
              <a:off x="1209600" y="2335349"/>
              <a:ext cx="252000" cy="388800"/>
            </a:xfrm>
            <a:prstGeom prst="snip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540800" y="2137124"/>
              <a:ext cx="252000" cy="587025"/>
              <a:chOff x="1080000" y="1664550"/>
              <a:chExt cx="252000" cy="5870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1" name="Flowchart: Connector 30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32" name="Snip Same Side Corner Rectangle 31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47200" y="2874150"/>
              <a:ext cx="252000" cy="587025"/>
              <a:chOff x="1080000" y="1664550"/>
              <a:chExt cx="252000" cy="5870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4" name="Flowchart: Connector 33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35" name="Snip Same Side Corner Rectangle 34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78400" y="2874150"/>
              <a:ext cx="252000" cy="587025"/>
              <a:chOff x="1080000" y="1664550"/>
              <a:chExt cx="252000" cy="5870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Flowchart: Connector 36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38" name="Snip Same Side Corner Rectangle 37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209600" y="2874150"/>
              <a:ext cx="252000" cy="587025"/>
              <a:chOff x="1080000" y="1664550"/>
              <a:chExt cx="252000" cy="5870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Flowchart: Connector 39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41" name="Snip Same Side Corner Rectangle 40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540800" y="2874150"/>
              <a:ext cx="252000" cy="587025"/>
              <a:chOff x="1080000" y="1664550"/>
              <a:chExt cx="252000" cy="587025"/>
            </a:xfrm>
          </p:grpSpPr>
          <p:sp>
            <p:nvSpPr>
              <p:cNvPr id="43" name="Flowchart: Connector 42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44" name="Snip Same Side Corner Rectangle 43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47200" y="3565350"/>
              <a:ext cx="252000" cy="587025"/>
              <a:chOff x="1080000" y="1664550"/>
              <a:chExt cx="252000" cy="587025"/>
            </a:xfrm>
          </p:grpSpPr>
          <p:sp>
            <p:nvSpPr>
              <p:cNvPr id="46" name="Flowchart: Connector 45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47" name="Snip Same Side Corner Rectangle 46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78400" y="3565350"/>
              <a:ext cx="252000" cy="587025"/>
              <a:chOff x="1080000" y="1664550"/>
              <a:chExt cx="252000" cy="587025"/>
            </a:xfrm>
          </p:grpSpPr>
          <p:sp>
            <p:nvSpPr>
              <p:cNvPr id="49" name="Flowchart: Connector 48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50" name="Snip Same Side Corner Rectangle 49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209600" y="3565350"/>
              <a:ext cx="252000" cy="587025"/>
              <a:chOff x="1080000" y="1664550"/>
              <a:chExt cx="252000" cy="587025"/>
            </a:xfrm>
          </p:grpSpPr>
          <p:sp>
            <p:nvSpPr>
              <p:cNvPr id="52" name="Flowchart: Connector 51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53" name="Snip Same Side Corner Rectangle 52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540800" y="3565350"/>
              <a:ext cx="252000" cy="587025"/>
              <a:chOff x="1080000" y="1664550"/>
              <a:chExt cx="252000" cy="58702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5" name="Flowchart: Connector 54"/>
              <p:cNvSpPr/>
              <p:nvPr/>
            </p:nvSpPr>
            <p:spPr bwMode="auto">
              <a:xfrm>
                <a:off x="1116000" y="1664550"/>
                <a:ext cx="180000" cy="180000"/>
              </a:xfrm>
              <a:prstGeom prst="flowChartConnector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  <p:sp>
            <p:nvSpPr>
              <p:cNvPr id="56" name="Snip Same Side Corner Rectangle 55"/>
              <p:cNvSpPr/>
              <p:nvPr/>
            </p:nvSpPr>
            <p:spPr bwMode="auto">
              <a:xfrm>
                <a:off x="1080000" y="1862775"/>
                <a:ext cx="252000" cy="388800"/>
              </a:xfrm>
              <a:prstGeom prst="snip2Same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23200" y="1632591"/>
              <a:ext cx="172800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200" b="1" spc="-40" dirty="0">
                  <a:solidFill>
                    <a:schemeClr val="accent1">
                      <a:lumMod val="75000"/>
                    </a:schemeClr>
                  </a:solidFill>
                </a:rPr>
                <a:t>TEOLLISUUS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23200" y="2335349"/>
              <a:ext cx="172800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200" b="1" spc="-4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TALONRAKENNUS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39156" y="3085910"/>
              <a:ext cx="172800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200" b="1" spc="-40" dirty="0">
                  <a:solidFill>
                    <a:schemeClr val="accent3">
                      <a:lumMod val="75000"/>
                    </a:schemeClr>
                  </a:solidFill>
                </a:rPr>
                <a:t>INFRA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23200" y="3763575"/>
              <a:ext cx="172800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fi-FI" sz="1200" b="1" spc="-40" dirty="0">
                  <a:solidFill>
                    <a:schemeClr val="tx2">
                      <a:lumMod val="75000"/>
                    </a:schemeClr>
                  </a:solidFill>
                </a:rPr>
                <a:t>MUUT</a:t>
              </a: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3751200" y="930150"/>
            <a:ext cx="0" cy="3326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48926" y="930150"/>
            <a:ext cx="21343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200" b="1" spc="-40" dirty="0">
                <a:solidFill>
                  <a:schemeClr val="tx2">
                    <a:lumMod val="50000"/>
                  </a:schemeClr>
                </a:solidFill>
              </a:rPr>
              <a:t>KORKEAKOULU-TUTKINTO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75200" y="929187"/>
            <a:ext cx="0" cy="3326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909011" y="1855328"/>
            <a:ext cx="1728000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3600" b="1" spc="-40" dirty="0">
                <a:solidFill>
                  <a:schemeClr val="accent1">
                    <a:lumMod val="75000"/>
                  </a:schemeClr>
                </a:solidFill>
              </a:rPr>
              <a:t>3992 /kk**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65811" y="960927"/>
            <a:ext cx="177120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200" b="1" spc="-40" dirty="0">
                <a:solidFill>
                  <a:srgbClr val="FF0000"/>
                </a:solidFill>
              </a:rPr>
              <a:t>Kokonaisansion mediaani, €/kk 2016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91787" y="2696430"/>
            <a:ext cx="1248589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2800" b="1" spc="-40" dirty="0">
                <a:solidFill>
                  <a:schemeClr val="tx2">
                    <a:lumMod val="50000"/>
                  </a:schemeClr>
                </a:solidFill>
              </a:rPr>
              <a:t>60 %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65811" y="3805169"/>
            <a:ext cx="1771200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200" b="1" spc="-40" dirty="0">
                <a:solidFill>
                  <a:schemeClr val="tx2">
                    <a:lumMod val="50000"/>
                  </a:schemeClr>
                </a:solidFill>
              </a:rPr>
              <a:t>Kokonaisansion mediaani, Suomi,</a:t>
            </a:r>
          </a:p>
          <a:p>
            <a:pPr algn="ctr"/>
            <a:r>
              <a:rPr lang="fi-FI" sz="1200" b="1" spc="-40" dirty="0">
                <a:solidFill>
                  <a:schemeClr val="tx2">
                    <a:lumMod val="50000"/>
                  </a:schemeClr>
                </a:solidFill>
              </a:rPr>
              <a:t> 2 963 €/kk 2015*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8429" y="4886131"/>
            <a:ext cx="2585571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00" spc="-40" dirty="0"/>
              <a:t>*http://tilastokeskus.fi/tup/suoluk/suoluk_palkat.html </a:t>
            </a:r>
          </a:p>
          <a:p>
            <a:r>
              <a:rPr lang="fi-FI" sz="600" spc="-40" dirty="0"/>
              <a:t>**</a:t>
            </a:r>
            <a:r>
              <a:rPr lang="fi-FI" sz="600" spc="-40" dirty="0" err="1"/>
              <a:t>EK:n</a:t>
            </a:r>
            <a:r>
              <a:rPr lang="fi-FI" sz="600" spc="-40" dirty="0"/>
              <a:t> palkkatilasto syyskuu 2016, suunnitteluala, ylemmät toimihenkilöt</a:t>
            </a:r>
          </a:p>
        </p:txBody>
      </p:sp>
    </p:spTree>
    <p:extLst>
      <p:ext uri="{BB962C8B-B14F-4D97-AF65-F5344CB8AC3E}">
        <p14:creationId xmlns:p14="http://schemas.microsoft.com/office/powerpoint/2010/main" val="83658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3" grpId="0"/>
      <p:bldP spid="67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24.8.2017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Konsulttinuoret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fi-FI" dirty="0"/>
              <a:t>Konsultti on asiakkaan ongelman ratkaisija</a:t>
            </a:r>
          </a:p>
          <a:p>
            <a:r>
              <a:rPr lang="fi-FI" dirty="0"/>
              <a:t>Toimimme asiantuntijoina omilla aloillamme ja tarjoamme neuvonantopalveluja</a:t>
            </a:r>
          </a:p>
          <a:p>
            <a:r>
              <a:rPr lang="fi-FI" dirty="0"/>
              <a:t>Päivittäinen työ on suunnittelua, projektin hallintaa sekä yhteistyötä asiakkaan kanssa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1200" dirty="0"/>
              <a:t>Mitä konsultti tekee työkseen?</a:t>
            </a:r>
          </a:p>
        </p:txBody>
      </p:sp>
    </p:spTree>
    <p:extLst>
      <p:ext uri="{BB962C8B-B14F-4D97-AF65-F5344CB8AC3E}">
        <p14:creationId xmlns:p14="http://schemas.microsoft.com/office/powerpoint/2010/main" val="91858264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5713" y="296555"/>
            <a:ext cx="4320000" cy="250837"/>
          </a:xfrm>
        </p:spPr>
        <p:txBody>
          <a:bodyPr>
            <a:normAutofit/>
          </a:bodyPr>
          <a:lstStyle/>
          <a:p>
            <a:r>
              <a:rPr lang="fi-FI" sz="900" dirty="0"/>
              <a:t>MITÄ ME TEEMME?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4537" y="1352430"/>
            <a:ext cx="1499625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ARKKITEHTUURI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7434" y="2159432"/>
            <a:ext cx="2756064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8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ENERGIATEKNIIKKA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6697" y="3380739"/>
            <a:ext cx="1728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GEOTEKNIIKKA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7497" y="2621108"/>
            <a:ext cx="21372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JOHDON KONSULTOINTI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336" y="3071589"/>
            <a:ext cx="3569064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6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KALLIORAKENNUSTEKNIIKKA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3498" y="1352430"/>
            <a:ext cx="260212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KONEENRAKENNUSTEKNIIKKA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804" y="3928784"/>
            <a:ext cx="3024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KUNTOARVIOINTI- JA TUTKIMUS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305" y="4151141"/>
            <a:ext cx="3640084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8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LAIVA- JA MERITEKNIIKKA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097" y="783720"/>
            <a:ext cx="3251672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6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LIIKENNETEKNIIKKA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2868" y="1530358"/>
            <a:ext cx="1512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LOGISTIIKKA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8536" y="1042952"/>
            <a:ext cx="1512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LVI-TEKNIIKKA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2819" y="1669815"/>
            <a:ext cx="332640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MAA- JA METSÄTALOUSSUUNNITTELU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58" y="3438256"/>
            <a:ext cx="30240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MITTAUS- JA KARTOITUSTEKNIIKKA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228" y="2595284"/>
            <a:ext cx="3024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MAISEMASUUNNITTELU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5200" y="3252054"/>
            <a:ext cx="30240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SÄHKÖTEKNIIKKA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8615" y="4499626"/>
            <a:ext cx="302400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PUUNJALOSTUSTEKNIIKKA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3175" y="3559493"/>
            <a:ext cx="3640084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8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RAKENNETEKNIIKKA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7576" y="2227072"/>
            <a:ext cx="302400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RAKENNUSAUTOMAATIO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7990" y="4278486"/>
            <a:ext cx="41798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RAKENNUTTAMINEN JA KIINTEISTÖJOHTAMINEN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600" y="3831941"/>
            <a:ext cx="3024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SILTATEKNIIKKA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36613" y="553794"/>
            <a:ext cx="3024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SISUSTUSSUUNNITTELU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1624" y="2524710"/>
            <a:ext cx="3024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PROSESSITEKNIIKKA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8394" y="1234517"/>
            <a:ext cx="30240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TEHDAS- JA LAITOSSUUNNITTELU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6241" y="1950267"/>
            <a:ext cx="30240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TIE-, </a:t>
            </a:r>
            <a:r>
              <a:rPr lang="fi-FI" sz="1200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KATU JA ALUETEKNIIKKA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06082" y="832707"/>
            <a:ext cx="3640084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8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TUTKIMUS JA KEHITYS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80537" y="3710951"/>
            <a:ext cx="302400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VALVONTA JA TARKASTUS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8305" y="1822690"/>
            <a:ext cx="30240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VESIHUOLTO- JA TUTKIMUS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5991" y="2878477"/>
            <a:ext cx="4938875" cy="3189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600" b="1" spc="-4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YHDYSKUNTASUUNNITTELU JA KAAVOITUS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6083" y="4602150"/>
            <a:ext cx="302400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YMPÄRISTÖSUUNNITTELU</a:t>
            </a:r>
          </a:p>
        </p:txBody>
      </p:sp>
    </p:spTree>
    <p:extLst>
      <p:ext uri="{BB962C8B-B14F-4D97-AF65-F5344CB8AC3E}">
        <p14:creationId xmlns:p14="http://schemas.microsoft.com/office/powerpoint/2010/main" val="2513323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9"/>
          </p:nvPr>
        </p:nvSpPr>
        <p:spPr>
          <a:xfrm>
            <a:off x="1072800" y="1582404"/>
            <a:ext cx="3326400" cy="2894345"/>
          </a:xfrm>
        </p:spPr>
        <p:txBody>
          <a:bodyPr>
            <a:normAutofit/>
          </a:bodyPr>
          <a:lstStyle/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Uusien laitosten suunnittelu; Matematiikan, kemian, fysiikan tai esimerkiksi ohjelmoinnin käytännön soveltamista.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Olemassa olevien laitosten laajennukset ja optimoinnit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Prosessien, laitteiden ja konseptien kehitys sekä uusien teknologioiden tutkimus</a:t>
            </a:r>
          </a:p>
          <a:p>
            <a:endParaRPr lang="fi-FI" sz="1200" dirty="0"/>
          </a:p>
          <a:p>
            <a:endParaRPr lang="fi-FI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1000" dirty="0"/>
              <a:t>TEOLLISUUDEN SUUNNITTELUPALVELUT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600" y="828570"/>
            <a:ext cx="2856212" cy="18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66" y="2960550"/>
            <a:ext cx="2867445" cy="15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2371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415883" y="1102950"/>
            <a:ext cx="3153600" cy="472260"/>
          </a:xfrm>
        </p:spPr>
        <p:txBody>
          <a:bodyPr>
            <a:noAutofit/>
          </a:bodyPr>
          <a:lstStyle/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ENERGIATEKNIIKKA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4570500" y="1575210"/>
            <a:ext cx="3412800" cy="2879517"/>
          </a:xfrm>
        </p:spPr>
        <p:txBody>
          <a:bodyPr>
            <a:noAutofit/>
          </a:bodyPr>
          <a:lstStyle/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Energiatekniikan suunnittelu- ja konsultointipalveluilla autetaan energiantuottajia parantamaan toimintaansa ja löytämään teknisiä ratkaisuja sähkön- ja lämmöntuotannon ongelmiin.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Lämpö- ja voimalaitossuunnittelu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Prosessisimulointi ja tekninen laskenta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Energiasuunnitelmat ja tehokkuuden parantaminen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5122" y="4487192"/>
            <a:ext cx="505514" cy="16503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00" dirty="0"/>
              <a:t>© </a:t>
            </a:r>
            <a:r>
              <a:rPr lang="fi-FI" sz="600" dirty="0" err="1"/>
              <a:t>Elomatic</a:t>
            </a:r>
            <a:endParaRPr lang="fi-FI" sz="600" spc="-4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0" y="2906424"/>
            <a:ext cx="2816800" cy="1711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0" y="974236"/>
            <a:ext cx="2819150" cy="18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738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MITÄ ME TEEMME?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17538" y="1095755"/>
            <a:ext cx="3153600" cy="36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" indent="0" algn="l" defTabSz="806052" rtl="0" eaLnBrk="1" latinLnBrk="0" hangingPunct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INFRASUUNNITTELU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617538" y="1575210"/>
            <a:ext cx="3153600" cy="24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Katujen ja teiden, alueiden, siltojen, satamien, tunneleiden ym. suunnittelua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Sisältää usein tietokonetyöskentelyä suunnitteluohjelmilla sekä yhteistyötä monien eri suunnittelualojen kanssa</a:t>
            </a:r>
          </a:p>
          <a:p>
            <a:r>
              <a:rPr lang="fi-FI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Projektit vaihtelevat pienemmistä katusuunnitelmista laajoihin ja pitkäkestoisiin infrahankkeisiin, kuten metro- tai ratahankkeisiin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21" y="1798201"/>
            <a:ext cx="4016757" cy="21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4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Mukautettu 3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85E869"/>
      </a:accent1>
      <a:accent2>
        <a:srgbClr val="FF805C"/>
      </a:accent2>
      <a:accent3>
        <a:srgbClr val="0ACFCF"/>
      </a:accent3>
      <a:accent4>
        <a:srgbClr val="FF00B8"/>
      </a:accent4>
      <a:accent5>
        <a:srgbClr val="0F78B2"/>
      </a:accent5>
      <a:accent6>
        <a:srgbClr val="8A0FA6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.potx" id="{5F339FE8-42F1-47BF-B229-7CF5CCFB3E2E}" vid="{665AB6D6-23D0-4559-BDD8-0677B20050DD}"/>
    </a:ext>
  </a:extLst>
</a:theme>
</file>

<file path=ppt/theme/theme2.xml><?xml version="1.0" encoding="utf-8"?>
<a:theme xmlns:a="http://schemas.openxmlformats.org/drawingml/2006/main" name="Konsulttinuoret_pp-pohja">
  <a:themeElements>
    <a:clrScheme name="Mukautettu 3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85E869"/>
      </a:accent1>
      <a:accent2>
        <a:srgbClr val="FF805C"/>
      </a:accent2>
      <a:accent3>
        <a:srgbClr val="0ACFCF"/>
      </a:accent3>
      <a:accent4>
        <a:srgbClr val="FF00B8"/>
      </a:accent4>
      <a:accent5>
        <a:srgbClr val="0F78B2"/>
      </a:accent5>
      <a:accent6>
        <a:srgbClr val="8A0FA6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nsulttinuoret_pp-pohja" id="{61E02B33-050C-482A-B9BD-4CD71D8BA89D}" vid="{B1ABBCF5-07C4-4806-8320-B56A09B5F5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SKOL-diaesitys-demo</Template>
  <TotalTime>4888</TotalTime>
  <Words>957</Words>
  <Application>Microsoft Office PowerPoint</Application>
  <PresentationFormat>Näytössä katseltava esitys (16:9)</PresentationFormat>
  <Paragraphs>209</Paragraphs>
  <Slides>23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Adobe Fan Heiti Std B</vt:lpstr>
      <vt:lpstr>Adobe Hebrew</vt:lpstr>
      <vt:lpstr>Arial</vt:lpstr>
      <vt:lpstr>Verdana</vt:lpstr>
      <vt:lpstr>Wingdings</vt:lpstr>
      <vt:lpstr>Teknologiateollisuus_masterdia</vt:lpstr>
      <vt:lpstr>Konsulttinuoret_pp-pohja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Voit kopioida tämän ja alkaa käyttää!</cp:keywords>
  <cp:lastModifiedBy>Joel Brax</cp:lastModifiedBy>
  <cp:revision>148</cp:revision>
  <cp:lastPrinted>2016-06-09T07:47:11Z</cp:lastPrinted>
  <dcterms:created xsi:type="dcterms:W3CDTF">2016-08-26T10:16:23Z</dcterms:created>
  <dcterms:modified xsi:type="dcterms:W3CDTF">2017-08-24T10:14:49Z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