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71" r:id="rId4"/>
    <p:sldId id="291" r:id="rId5"/>
    <p:sldId id="293" r:id="rId6"/>
    <p:sldId id="295" r:id="rId7"/>
    <p:sldId id="292" r:id="rId8"/>
    <p:sldId id="294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97770" autoAdjust="0"/>
  </p:normalViewPr>
  <p:slideViewPr>
    <p:cSldViewPr>
      <p:cViewPr varScale="1">
        <p:scale>
          <a:sx n="106" d="100"/>
          <a:sy n="106" d="100"/>
        </p:scale>
        <p:origin x="-72" y="-1788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pos="2832"/>
        <p:guide pos="336"/>
        <p:guide pos="5424"/>
        <p:guide pos="2928"/>
        <p:guide pos="1968"/>
        <p:guide pos="2070"/>
        <p:guide pos="3792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8BB645-4367-4731-878E-1CB7725B378D}" type="datetimeFigureOut">
              <a:rPr lang="fi-FI"/>
              <a:pPr>
                <a:defRPr/>
              </a:pPr>
              <a:t>16.5.2011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5B7AD-CD64-4BF0-BB82-38ADF8937B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F763E4-7879-445C-9CFE-D14E7C620B30}" type="datetimeFigureOut">
              <a:rPr lang="fi-FI"/>
              <a:pPr>
                <a:defRPr/>
              </a:pPr>
              <a:t>16.5.2011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7098A6-DCA3-44AE-9C5D-81C4CF9357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smtClean="0">
              <a:latin typeface="Arial" charset="0"/>
              <a:cs typeface="Arial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B2D066-8622-4511-A29A-679F80AE5CC3}" type="slidenum">
              <a:rPr lang="fi-FI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1752600" y="0"/>
            <a:ext cx="7391400" cy="6175375"/>
            <a:chOff x="19140488" y="13674"/>
            <a:chExt cx="7443798" cy="6145827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06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gray">
            <a:xfrm>
              <a:off x="25663404" y="4032950"/>
              <a:ext cx="920882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gray">
            <a:xfrm>
              <a:off x="25049482" y="2900159"/>
              <a:ext cx="735427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gray">
            <a:xfrm>
              <a:off x="25049482" y="4032950"/>
              <a:ext cx="735427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gray">
            <a:xfrm>
              <a:off x="24665781" y="705672"/>
              <a:ext cx="476429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gray">
            <a:xfrm>
              <a:off x="24665781" y="2900159"/>
              <a:ext cx="476429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gray">
            <a:xfrm>
              <a:off x="24665781" y="4032950"/>
              <a:ext cx="476429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278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278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19140488" y="4032950"/>
              <a:ext cx="566278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78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19" name="Group 32"/>
          <p:cNvGrpSpPr>
            <a:grpSpLocks/>
          </p:cNvGrpSpPr>
          <p:nvPr userDrawn="1"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20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2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7B8288-7061-4B55-9C9E-74D728A2D64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828B7D-26A7-446A-A306-5F003FF912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Click to edit Master subtitle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E46F15-C273-4C33-A3D2-6C8A02878D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fi-FI" noProof="0" smtClean="0"/>
              <a:t>Click to edit Master subtitle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B6F203A-DC8E-4983-BE0A-242DB957B1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40"/>
          <p:cNvCxnSpPr/>
          <p:nvPr/>
        </p:nvCxnSpPr>
        <p:spPr>
          <a:xfrm rot="5400000" flipH="1" flipV="1">
            <a:off x="5095875" y="-2733675"/>
            <a:ext cx="152400" cy="683895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01"/>
          <p:cNvGrpSpPr>
            <a:grpSpLocks noChangeAspect="1"/>
          </p:cNvGrpSpPr>
          <p:nvPr userDrawn="1"/>
        </p:nvGrpSpPr>
        <p:grpSpPr bwMode="auto">
          <a:xfrm>
            <a:off x="968375" y="5768975"/>
            <a:ext cx="1231900" cy="935038"/>
            <a:chOff x="518032" y="-1032869"/>
            <a:chExt cx="6161413" cy="4678943"/>
          </a:xfrm>
        </p:grpSpPr>
        <p:grpSp>
          <p:nvGrpSpPr>
            <p:cNvPr id="7" name="Group 73"/>
            <p:cNvGrpSpPr>
              <a:grpSpLocks noChangeAspect="1"/>
            </p:cNvGrpSpPr>
            <p:nvPr/>
          </p:nvGrpSpPr>
          <p:grpSpPr bwMode="auto">
            <a:xfrm>
              <a:off x="4440374" y="-1032868"/>
              <a:ext cx="2239070" cy="2009802"/>
              <a:chOff x="1905348" y="5715002"/>
              <a:chExt cx="445428" cy="380669"/>
            </a:xfrm>
          </p:grpSpPr>
          <p:sp>
            <p:nvSpPr>
              <p:cNvPr id="11" name="Rectangle 25"/>
              <p:cNvSpPr>
                <a:spLocks noChangeArrowheads="1"/>
              </p:cNvSpPr>
              <p:nvPr userDrawn="1"/>
            </p:nvSpPr>
            <p:spPr bwMode="gray">
              <a:xfrm>
                <a:off x="2293913" y="5987338"/>
                <a:ext cx="56863" cy="108333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2" name="Rectangle 26"/>
              <p:cNvSpPr>
                <a:spLocks noChangeArrowheads="1"/>
              </p:cNvSpPr>
              <p:nvPr userDrawn="1"/>
            </p:nvSpPr>
            <p:spPr bwMode="gray">
              <a:xfrm>
                <a:off x="2132801" y="5757131"/>
                <a:ext cx="44227" cy="67708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3" name="Rectangle 27"/>
              <p:cNvSpPr>
                <a:spLocks noChangeArrowheads="1"/>
              </p:cNvSpPr>
              <p:nvPr userDrawn="1"/>
            </p:nvSpPr>
            <p:spPr bwMode="gray">
              <a:xfrm>
                <a:off x="1905348" y="5715002"/>
                <a:ext cx="227453" cy="42129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4" name="Rectangle 28"/>
              <p:cNvSpPr>
                <a:spLocks noChangeArrowheads="1"/>
              </p:cNvSpPr>
              <p:nvPr userDrawn="1"/>
            </p:nvSpPr>
            <p:spPr bwMode="gray">
              <a:xfrm>
                <a:off x="1905348" y="5757131"/>
                <a:ext cx="227453" cy="67708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5" name="Rectangle 29"/>
              <p:cNvSpPr>
                <a:spLocks noChangeArrowheads="1"/>
              </p:cNvSpPr>
              <p:nvPr userDrawn="1"/>
            </p:nvSpPr>
            <p:spPr bwMode="gray">
              <a:xfrm>
                <a:off x="2177027" y="5824840"/>
                <a:ext cx="116885" cy="162499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6" name="Rectangle 30"/>
              <p:cNvSpPr>
                <a:spLocks noChangeArrowheads="1"/>
              </p:cNvSpPr>
              <p:nvPr userDrawn="1"/>
            </p:nvSpPr>
            <p:spPr bwMode="gray">
              <a:xfrm>
                <a:off x="2177027" y="5987338"/>
                <a:ext cx="116885" cy="108333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7" name="Rectangle 31"/>
              <p:cNvSpPr>
                <a:spLocks noChangeArrowheads="1"/>
              </p:cNvSpPr>
              <p:nvPr userDrawn="1"/>
            </p:nvSpPr>
            <p:spPr bwMode="gray">
              <a:xfrm>
                <a:off x="2132801" y="5824840"/>
                <a:ext cx="44227" cy="162499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 userDrawn="1"/>
            </p:nvSpPr>
            <p:spPr bwMode="gray">
              <a:xfrm>
                <a:off x="2132801" y="5987338"/>
                <a:ext cx="44227" cy="108333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9" name="Freeform 33"/>
              <p:cNvSpPr>
                <a:spLocks/>
              </p:cNvSpPr>
              <p:nvPr userDrawn="1"/>
            </p:nvSpPr>
            <p:spPr bwMode="gray">
              <a:xfrm>
                <a:off x="1905348" y="5824840"/>
                <a:ext cx="227453" cy="1624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" name="Rectangle 34"/>
              <p:cNvSpPr>
                <a:spLocks noChangeArrowheads="1"/>
              </p:cNvSpPr>
              <p:nvPr userDrawn="1"/>
            </p:nvSpPr>
            <p:spPr bwMode="gray">
              <a:xfrm>
                <a:off x="2045927" y="5987338"/>
                <a:ext cx="86874" cy="108333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1" name="Rectangle 35"/>
              <p:cNvSpPr>
                <a:spLocks noChangeArrowheads="1"/>
              </p:cNvSpPr>
              <p:nvPr userDrawn="1"/>
            </p:nvSpPr>
            <p:spPr bwMode="gray">
              <a:xfrm>
                <a:off x="1905348" y="5933172"/>
                <a:ext cx="140579" cy="5416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2" name="Rectangle 36"/>
              <p:cNvSpPr>
                <a:spLocks noChangeArrowheads="1"/>
              </p:cNvSpPr>
              <p:nvPr userDrawn="1"/>
            </p:nvSpPr>
            <p:spPr bwMode="gray">
              <a:xfrm>
                <a:off x="1905348" y="5987338"/>
                <a:ext cx="140579" cy="108333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3" name="Rectangle 25"/>
              <p:cNvSpPr>
                <a:spLocks noChangeArrowheads="1"/>
              </p:cNvSpPr>
              <p:nvPr/>
            </p:nvSpPr>
            <p:spPr bwMode="gray">
              <a:xfrm>
                <a:off x="2293913" y="5987338"/>
                <a:ext cx="56863" cy="108333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4" name="Rectangle 26"/>
              <p:cNvSpPr>
                <a:spLocks noChangeArrowheads="1"/>
              </p:cNvSpPr>
              <p:nvPr/>
            </p:nvSpPr>
            <p:spPr bwMode="gray">
              <a:xfrm>
                <a:off x="2132801" y="5757131"/>
                <a:ext cx="44227" cy="67708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5" name="Rectangle 27"/>
              <p:cNvSpPr>
                <a:spLocks noChangeArrowheads="1"/>
              </p:cNvSpPr>
              <p:nvPr/>
            </p:nvSpPr>
            <p:spPr bwMode="gray">
              <a:xfrm>
                <a:off x="1905348" y="5715002"/>
                <a:ext cx="227453" cy="42129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6" name="Rectangle 28"/>
              <p:cNvSpPr>
                <a:spLocks noChangeArrowheads="1"/>
              </p:cNvSpPr>
              <p:nvPr/>
            </p:nvSpPr>
            <p:spPr bwMode="gray">
              <a:xfrm>
                <a:off x="1905348" y="5757131"/>
                <a:ext cx="227453" cy="67708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7" name="Rectangle 29"/>
              <p:cNvSpPr>
                <a:spLocks noChangeArrowheads="1"/>
              </p:cNvSpPr>
              <p:nvPr/>
            </p:nvSpPr>
            <p:spPr bwMode="gray">
              <a:xfrm>
                <a:off x="2177027" y="5824840"/>
                <a:ext cx="116885" cy="162499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8" name="Rectangle 30"/>
              <p:cNvSpPr>
                <a:spLocks noChangeArrowheads="1"/>
              </p:cNvSpPr>
              <p:nvPr/>
            </p:nvSpPr>
            <p:spPr bwMode="gray">
              <a:xfrm>
                <a:off x="2177027" y="5987338"/>
                <a:ext cx="116885" cy="108333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9" name="Rectangle 31"/>
              <p:cNvSpPr>
                <a:spLocks noChangeArrowheads="1"/>
              </p:cNvSpPr>
              <p:nvPr/>
            </p:nvSpPr>
            <p:spPr bwMode="gray">
              <a:xfrm>
                <a:off x="2132801" y="5824840"/>
                <a:ext cx="44227" cy="162499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0" name="Rectangle 32"/>
              <p:cNvSpPr>
                <a:spLocks noChangeArrowheads="1"/>
              </p:cNvSpPr>
              <p:nvPr/>
            </p:nvSpPr>
            <p:spPr bwMode="gray">
              <a:xfrm>
                <a:off x="2132801" y="5987338"/>
                <a:ext cx="44227" cy="108333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1" name="Freeform 33"/>
              <p:cNvSpPr>
                <a:spLocks/>
              </p:cNvSpPr>
              <p:nvPr/>
            </p:nvSpPr>
            <p:spPr bwMode="gray">
              <a:xfrm>
                <a:off x="1905348" y="5824840"/>
                <a:ext cx="227453" cy="1624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2" name="Rectangle 34"/>
              <p:cNvSpPr>
                <a:spLocks noChangeArrowheads="1"/>
              </p:cNvSpPr>
              <p:nvPr/>
            </p:nvSpPr>
            <p:spPr bwMode="gray">
              <a:xfrm>
                <a:off x="2045927" y="5987338"/>
                <a:ext cx="86874" cy="108333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3" name="Rectangle 35"/>
              <p:cNvSpPr>
                <a:spLocks noChangeArrowheads="1"/>
              </p:cNvSpPr>
              <p:nvPr/>
            </p:nvSpPr>
            <p:spPr bwMode="gray">
              <a:xfrm>
                <a:off x="1905348" y="5933172"/>
                <a:ext cx="140579" cy="5416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4" name="Rectangle 36"/>
              <p:cNvSpPr>
                <a:spLocks noChangeArrowheads="1"/>
              </p:cNvSpPr>
              <p:nvPr/>
            </p:nvSpPr>
            <p:spPr bwMode="gray">
              <a:xfrm>
                <a:off x="1905348" y="5987338"/>
                <a:ext cx="140579" cy="108333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518032" y="976935"/>
              <a:ext cx="4573420" cy="2669139"/>
              <a:chOff x="518032" y="976935"/>
              <a:chExt cx="4573420" cy="2669139"/>
            </a:xfrm>
          </p:grpSpPr>
          <p:sp>
            <p:nvSpPr>
              <p:cNvPr id="9" name="Rectangle 37"/>
              <p:cNvSpPr>
                <a:spLocks noChangeArrowheads="1"/>
              </p:cNvSpPr>
              <p:nvPr userDrawn="1"/>
            </p:nvSpPr>
            <p:spPr bwMode="black">
              <a:xfrm>
                <a:off x="3297020" y="976935"/>
                <a:ext cx="1143355" cy="262145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0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253"/>
                <a:ext cx="4573420" cy="172382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</p:grpSp>
      </p:grpSp>
      <p:sp>
        <p:nvSpPr>
          <p:cNvPr id="142" name="Title 1"/>
          <p:cNvSpPr>
            <a:spLocks noGrp="1"/>
          </p:cNvSpPr>
          <p:nvPr>
            <p:ph type="ctrTitle"/>
          </p:nvPr>
        </p:nvSpPr>
        <p:spPr bwMode="black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1"/>
          <p:cNvGrpSpPr>
            <a:grpSpLocks/>
          </p:cNvGrpSpPr>
          <p:nvPr userDrawn="1"/>
        </p:nvGrpSpPr>
        <p:grpSpPr bwMode="auto">
          <a:xfrm>
            <a:off x="1752600" y="0"/>
            <a:ext cx="7391400" cy="6175375"/>
            <a:chOff x="19140488" y="13674"/>
            <a:chExt cx="7443798" cy="6145827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06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gray">
            <a:xfrm>
              <a:off x="25663404" y="4032950"/>
              <a:ext cx="920882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25049482" y="2900159"/>
              <a:ext cx="735427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gray">
            <a:xfrm>
              <a:off x="25049482" y="4032950"/>
              <a:ext cx="735427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gray">
            <a:xfrm>
              <a:off x="24665781" y="705672"/>
              <a:ext cx="476429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gray">
            <a:xfrm>
              <a:off x="24665781" y="2900159"/>
              <a:ext cx="476429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gray">
            <a:xfrm>
              <a:off x="24665781" y="4032950"/>
              <a:ext cx="476429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278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278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19140488" y="4032950"/>
              <a:ext cx="566278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78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488950" y="2901950"/>
            <a:ext cx="1209675" cy="150813"/>
            <a:chOff x="489087" y="2521685"/>
            <a:chExt cx="1209752" cy="151219"/>
          </a:xfrm>
        </p:grpSpPr>
        <p:cxnSp>
          <p:nvCxnSpPr>
            <p:cNvPr id="19" name="Straight Connector 32"/>
            <p:cNvCxnSpPr/>
            <p:nvPr userDrawn="1"/>
          </p:nvCxnSpPr>
          <p:spPr>
            <a:xfrm rot="10800000">
              <a:off x="489087" y="2521685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33"/>
            <p:cNvCxnSpPr/>
            <p:nvPr userDrawn="1"/>
          </p:nvCxnSpPr>
          <p:spPr>
            <a:xfrm rot="5400000">
              <a:off x="413477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32"/>
          <p:cNvGrpSpPr>
            <a:grpSpLocks/>
          </p:cNvGrpSpPr>
          <p:nvPr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22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fi-FI" noProof="0" smtClean="0"/>
              <a:t>Click icon to add picture</a:t>
            </a:r>
            <a:endParaRPr lang="fi-FI" noProof="0" dirty="0"/>
          </a:p>
        </p:txBody>
      </p:sp>
      <p:sp>
        <p:nvSpPr>
          <p:cNvPr id="45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6"/>
          <p:cNvGrpSpPr>
            <a:grpSpLocks/>
          </p:cNvGrpSpPr>
          <p:nvPr userDrawn="1"/>
        </p:nvGrpSpPr>
        <p:grpSpPr bwMode="auto">
          <a:xfrm>
            <a:off x="1752600" y="0"/>
            <a:ext cx="7391400" cy="6175375"/>
            <a:chOff x="19140488" y="13674"/>
            <a:chExt cx="7443798" cy="6145827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06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gray">
            <a:xfrm>
              <a:off x="25663404" y="4032950"/>
              <a:ext cx="920882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25049482" y="2900159"/>
              <a:ext cx="735427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gray">
            <a:xfrm>
              <a:off x="25049482" y="4032950"/>
              <a:ext cx="735427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gray">
            <a:xfrm>
              <a:off x="24665781" y="705672"/>
              <a:ext cx="476429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gray">
            <a:xfrm>
              <a:off x="24665781" y="2900159"/>
              <a:ext cx="476429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gray">
            <a:xfrm>
              <a:off x="24665781" y="4032950"/>
              <a:ext cx="476429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278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278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19140488" y="4032950"/>
              <a:ext cx="566278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78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19" name="Group 32"/>
          <p:cNvGrpSpPr>
            <a:grpSpLocks/>
          </p:cNvGrpSpPr>
          <p:nvPr userDrawn="1"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20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fi-FI" noProof="0" smtClean="0"/>
              <a:t>Click icon to add picture</a:t>
            </a:r>
            <a:endParaRPr lang="fi-FI" noProof="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9"/>
          <p:cNvSpPr>
            <a:spLocks noChangeArrowheads="1"/>
          </p:cNvSpPr>
          <p:nvPr/>
        </p:nvSpPr>
        <p:spPr bwMode="gray">
          <a:xfrm>
            <a:off x="7391400" y="685800"/>
            <a:ext cx="1752600" cy="548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+mn-lt"/>
            </a:endParaRPr>
          </a:p>
        </p:txBody>
      </p:sp>
      <p:sp>
        <p:nvSpPr>
          <p:cNvPr id="6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+mn-lt"/>
            </a:endParaRPr>
          </a:p>
        </p:txBody>
      </p:sp>
      <p:sp>
        <p:nvSpPr>
          <p:cNvPr id="7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+mn-lt"/>
            </a:endParaRPr>
          </a:p>
        </p:txBody>
      </p:sp>
      <p:grpSp>
        <p:nvGrpSpPr>
          <p:cNvPr id="8" name="Group 32"/>
          <p:cNvGrpSpPr>
            <a:grpSpLocks/>
          </p:cNvGrpSpPr>
          <p:nvPr userDrawn="1"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9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50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wCFirm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hape 14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FC19D4-737F-49F4-A95E-9C3B3FA4A10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 vert="horz" wrap="square" numCol="1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i-FI"/>
              <a:t>4.5.2011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6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89F505-A50B-46D9-BD74-6BC75CC14F9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8"/>
          </p:nvPr>
        </p:nvSpPr>
        <p:spPr/>
        <p:txBody>
          <a:bodyPr vert="horz" wrap="square" numCol="1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i-FI"/>
              <a:t>4.5.2011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8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B5B9E2-7181-404A-9FEF-48637E09914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E07D5F-20A2-49C6-A57A-D5118C4C2B0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C665869-9BED-4326-8FF7-65DBDBB4C53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9D3FF3-8794-45CB-9F8F-D64F6CAD54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29"/>
          <p:cNvCxnSpPr/>
          <p:nvPr/>
        </p:nvCxnSpPr>
        <p:spPr>
          <a:xfrm rot="5400000" flipH="1" flipV="1">
            <a:off x="5791200" y="-2057400"/>
            <a:ext cx="152400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1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F12057-BC24-4D24-9D4D-2063091C14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9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A20737-3879-48D5-AE35-79868337BA5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</a:t>
            </a:r>
            <a:br>
              <a:rPr lang="fi-FI" smtClean="0"/>
            </a:br>
            <a:r>
              <a:rPr lang="fi-FI" smtClean="0"/>
              <a:t>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7526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175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3AA0C4-8780-4A11-A057-371F108A21A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225" y="6324600"/>
            <a:ext cx="5260975" cy="150813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9pPr>
    </p:titleStyle>
    <p:bodyStyle>
      <a:lvl1pPr marL="342900" indent="-6159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3050" indent="-2730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7688" indent="-2730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325" indent="-2730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6963" indent="-2730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2" descr="TEKwww_ylakuva_kork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194425"/>
            <a:ext cx="27432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Kohti suunnittelu- ja konsulttialan tulevaisuutta</a:t>
            </a:r>
            <a:br>
              <a:rPr lang="fi-FI" smtClean="0"/>
            </a:br>
            <a:r>
              <a:rPr lang="fi-FI" smtClean="0"/>
              <a:t/>
            </a:r>
            <a:br>
              <a:rPr lang="fi-FI" smtClean="0"/>
            </a:br>
            <a:r>
              <a:rPr lang="fi-FI" sz="2400" smtClean="0"/>
              <a:t>Toimenpide-ehdotuksia</a:t>
            </a:r>
            <a:endParaRPr lang="fi-FI" smtClean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95475" y="4724400"/>
            <a:ext cx="5343525" cy="9144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i-FI" sz="2400" smtClean="0"/>
              <a:t>Ohjausryhmä 11.5.2011</a:t>
            </a:r>
          </a:p>
          <a:p>
            <a:pPr eaLnBrk="1" hangingPunct="1">
              <a:spcAft>
                <a:spcPct val="0"/>
              </a:spcAft>
            </a:pPr>
            <a:r>
              <a:rPr lang="fi-FI" sz="2400" smtClean="0"/>
              <a:t>TEKES 23.6.2011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6248400"/>
            <a:ext cx="23622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14300" y="210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i-FI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114300" y="210820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/>
              <a:t/>
            </a:r>
            <a:br>
              <a:rPr lang="fi-FI"/>
            </a:br>
            <a:endParaRPr lang="fi-FI"/>
          </a:p>
          <a:p>
            <a:pPr eaLnBrk="0" hangingPunct="0"/>
            <a:endParaRPr lang="fi-FI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114300" y="355758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i-FI"/>
          </a:p>
          <a:p>
            <a:pPr eaLnBrk="0" hangingPunct="0"/>
            <a:endParaRPr lang="fi-FI"/>
          </a:p>
        </p:txBody>
      </p:sp>
      <p:pic>
        <p:nvPicPr>
          <p:cNvPr id="22536" name="Picture 11" descr="SKOL-logo-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6248400"/>
            <a:ext cx="13716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 Box 13"/>
          <p:cNvSpPr txBox="1">
            <a:spLocks noChangeArrowheads="1"/>
          </p:cNvSpPr>
          <p:nvPr/>
        </p:nvSpPr>
        <p:spPr bwMode="auto">
          <a:xfrm>
            <a:off x="7696200" y="76200"/>
            <a:ext cx="1130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200"/>
              <a:t>16.5.2011 MK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ltGray">
          <a:xfrm>
            <a:off x="457200" y="1828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>
                <a:solidFill>
                  <a:schemeClr val="tx1"/>
                </a:solidFill>
                <a:latin typeface="Georgia" pitchFamily="18" charset="0"/>
              </a:rPr>
              <a:t>OSAAMINEN</a:t>
            </a:r>
          </a:p>
        </p:txBody>
      </p:sp>
      <p:sp>
        <p:nvSpPr>
          <p:cNvPr id="12" name="Rounded Rectangle 11"/>
          <p:cNvSpPr/>
          <p:nvPr/>
        </p:nvSpPr>
        <p:spPr bwMode="ltGray">
          <a:xfrm>
            <a:off x="457200" y="2971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 err="1">
                <a:solidFill>
                  <a:schemeClr val="tx1"/>
                </a:solidFill>
                <a:latin typeface="Georgia" pitchFamily="18" charset="0"/>
              </a:rPr>
              <a:t>TARJOOMA</a:t>
            </a:r>
            <a:endParaRPr lang="fi-FI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ltGray">
          <a:xfrm>
            <a:off x="457200" y="4114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>
                <a:solidFill>
                  <a:schemeClr val="tx1"/>
                </a:solidFill>
                <a:latin typeface="Georgia" pitchFamily="18" charset="0"/>
              </a:rPr>
              <a:t>TOIMINTAMALLIT</a:t>
            </a:r>
          </a:p>
        </p:txBody>
      </p:sp>
      <p:sp>
        <p:nvSpPr>
          <p:cNvPr id="14" name="Rounded Rectangle 13"/>
          <p:cNvSpPr/>
          <p:nvPr/>
        </p:nvSpPr>
        <p:spPr bwMode="ltGray">
          <a:xfrm>
            <a:off x="457200" y="5257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>
                <a:solidFill>
                  <a:schemeClr val="tx1"/>
                </a:solidFill>
                <a:latin typeface="Georgia" pitchFamily="18" charset="0"/>
              </a:rPr>
              <a:t>HANKINNAT</a:t>
            </a:r>
          </a:p>
        </p:txBody>
      </p:sp>
      <p:sp>
        <p:nvSpPr>
          <p:cNvPr id="24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Hankkeen 4 tavoitetta kilpailukyvyn edistämiseksi</a:t>
            </a:r>
          </a:p>
        </p:txBody>
      </p:sp>
      <p:sp>
        <p:nvSpPr>
          <p:cNvPr id="24582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mtClean="0">
                <a:latin typeface="Arial" charset="0"/>
                <a:cs typeface="Arial" charset="0"/>
              </a:rPr>
              <a:t>Kohti suunnittelu- ja konsulttialan tulevaisuutta</a:t>
            </a:r>
          </a:p>
        </p:txBody>
      </p:sp>
      <p:sp>
        <p:nvSpPr>
          <p:cNvPr id="24583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4FAF-2C1D-469B-A652-4DCDB055BAEE}" type="slidenum">
              <a:rPr lang="fi-FI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smtClean="0">
              <a:latin typeface="Arial" charset="0"/>
              <a:cs typeface="Arial" charset="0"/>
            </a:endParaRPr>
          </a:p>
        </p:txBody>
      </p:sp>
      <p:sp>
        <p:nvSpPr>
          <p:cNvPr id="24584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mtClean="0"/>
              <a:t>30.11.2010</a:t>
            </a:r>
          </a:p>
        </p:txBody>
      </p:sp>
      <p:sp>
        <p:nvSpPr>
          <p:cNvPr id="7" name="Rounded Rectangle 6"/>
          <p:cNvSpPr/>
          <p:nvPr/>
        </p:nvSpPr>
        <p:spPr bwMode="ltGray">
          <a:xfrm>
            <a:off x="2819400" y="1752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000" dirty="0">
                <a:solidFill>
                  <a:schemeClr val="bg1"/>
                </a:solidFill>
                <a:latin typeface="Georgia" pitchFamily="18" charset="0"/>
              </a:rPr>
              <a:t>Henkilöstön osaaminen ja valmiudet kohtaavat entistä paremmin alan muutoksen ja yritysten uudet haasteet</a:t>
            </a:r>
          </a:p>
        </p:txBody>
      </p:sp>
      <p:sp>
        <p:nvSpPr>
          <p:cNvPr id="8" name="Rounded Rectangle 7"/>
          <p:cNvSpPr/>
          <p:nvPr/>
        </p:nvSpPr>
        <p:spPr bwMode="ltGray">
          <a:xfrm>
            <a:off x="2819400" y="2895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000" dirty="0">
                <a:solidFill>
                  <a:schemeClr val="bg1"/>
                </a:solidFill>
                <a:latin typeface="Georgia" pitchFamily="18" charset="0"/>
              </a:rPr>
              <a:t>Yritysten </a:t>
            </a:r>
            <a:r>
              <a:rPr lang="fi-FI" sz="2000" dirty="0" err="1">
                <a:solidFill>
                  <a:schemeClr val="bg1"/>
                </a:solidFill>
                <a:latin typeface="Georgia" pitchFamily="18" charset="0"/>
              </a:rPr>
              <a:t>tuote-palvelutarjooma</a:t>
            </a:r>
            <a:r>
              <a:rPr lang="fi-FI" sz="2000" dirty="0">
                <a:solidFill>
                  <a:schemeClr val="bg1"/>
                </a:solidFill>
                <a:latin typeface="Georgia" pitchFamily="18" charset="0"/>
              </a:rPr>
              <a:t> on nyt ja tulevaisuudessa kilpailukykyinen kansainvälisillä markkinoilla ja vastaa asiakkaiden tarpeita</a:t>
            </a:r>
          </a:p>
        </p:txBody>
      </p:sp>
      <p:sp>
        <p:nvSpPr>
          <p:cNvPr id="9" name="Rounded Rectangle 8"/>
          <p:cNvSpPr/>
          <p:nvPr/>
        </p:nvSpPr>
        <p:spPr bwMode="ltGray">
          <a:xfrm>
            <a:off x="2819400" y="4038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000" dirty="0">
                <a:solidFill>
                  <a:schemeClr val="bg1"/>
                </a:solidFill>
                <a:latin typeface="Georgia" pitchFamily="18" charset="0"/>
              </a:rPr>
              <a:t>Yritysten toimintamallit ovat tehokkaita ja tukevat tavoitteellista liiketoimintaa</a:t>
            </a:r>
          </a:p>
        </p:txBody>
      </p:sp>
      <p:sp>
        <p:nvSpPr>
          <p:cNvPr id="10" name="Rounded Rectangle 9"/>
          <p:cNvSpPr/>
          <p:nvPr/>
        </p:nvSpPr>
        <p:spPr bwMode="ltGray">
          <a:xfrm>
            <a:off x="2819400" y="5181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000" dirty="0">
                <a:solidFill>
                  <a:schemeClr val="bg1"/>
                </a:solidFill>
                <a:latin typeface="Georgia" pitchFamily="18" charset="0"/>
              </a:rPr>
              <a:t>Suunnittelupalveluiden hankinnat korostavat korkealaatuista osaamista ja laatutasoa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4 johtopäätöstä</a:t>
            </a:r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mtClean="0">
                <a:latin typeface="Arial" charset="0"/>
                <a:cs typeface="Arial" charset="0"/>
              </a:rPr>
              <a:t>Kohti suunnittelu- ja konsulttialan tulevaisuutta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7CB5C9-E6CA-4D16-A05F-4985FB57C560}" type="slidenum">
              <a:rPr lang="fi-FI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smtClean="0">
              <a:latin typeface="Arial" charset="0"/>
              <a:cs typeface="Arial" charset="0"/>
            </a:endParaRPr>
          </a:p>
        </p:txBody>
      </p:sp>
      <p:sp>
        <p:nvSpPr>
          <p:cNvPr id="25604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mtClean="0"/>
              <a:t>30.11.2010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47800"/>
            <a:ext cx="8077200" cy="4572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366713" indent="-27305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fi-FI" sz="2400" dirty="0" smtClean="0">
                <a:latin typeface="+mj-lt"/>
              </a:rPr>
              <a:t>Markkinamuutos pakottaa yritykset miettimään uusia kasvualueita ja asiakkaita. Liiketoiminta on haastavaa, jos jatketaan kuten tähän saakka. Kehittyville markkinoille etabloituminen vaatii vankkaa osaamista yritysjohdolta sekä jatkuvaa tukea järjestöiltä ja kansallisilta toimijoilta. </a:t>
            </a:r>
          </a:p>
          <a:p>
            <a:pPr marL="366713" indent="-27305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fi-FI" sz="2400" dirty="0" smtClean="0">
                <a:latin typeface="+mj-lt"/>
              </a:rPr>
              <a:t>On kuunneltava ”kiinalaisen” asiakkaan asiakasta. Menestyksen tulee ratkaisemaan perinteisen palvelun lisäksi tarjottavat uudet lisäpalvelut, joilla asiakkaat voittavat lisää asiakkaita tai tehostavat tuntuvasti omaa toimintaansa.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4 johtopäätöstä</a:t>
            </a:r>
          </a:p>
        </p:txBody>
      </p:sp>
      <p:sp>
        <p:nvSpPr>
          <p:cNvPr id="26626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mtClean="0">
                <a:latin typeface="Arial" charset="0"/>
                <a:cs typeface="Arial" charset="0"/>
              </a:rPr>
              <a:t>Kohti suunnittelu- ja konsulttialan tulevaisuutta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756284-A575-4674-9DA7-9579A681D048}" type="slidenum">
              <a:rPr lang="fi-FI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smtClean="0">
              <a:latin typeface="Arial" charset="0"/>
              <a:cs typeface="Arial" charset="0"/>
            </a:endParaRPr>
          </a:p>
        </p:txBody>
      </p:sp>
      <p:sp>
        <p:nvSpPr>
          <p:cNvPr id="26628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mtClean="0"/>
              <a:t>30.11.2010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47800"/>
            <a:ext cx="8077200" cy="4572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366713" indent="-27305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fi-FI" sz="2400" dirty="0" smtClean="0">
                <a:latin typeface="+mj-lt"/>
              </a:rPr>
              <a:t>Menestyvä kansainvälinen liiketoiminta edellyttää jatkuvaa toimintaympäristön muutosten ymmärtämistä, suunnitelmallisuutta ja operatiivisen toiminnan kehittämistä kustannustehokkaaksi itse ja/tai verkottumalla.</a:t>
            </a:r>
          </a:p>
          <a:p>
            <a:pPr marL="366713" indent="-27305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fi-FI" sz="2400" dirty="0" smtClean="0">
                <a:latin typeface="+mj-lt"/>
              </a:rPr>
              <a:t>Insinööritoiminta on se alue, jossa suomalaisilla on kaikki edellytykset olla maailman johtavia valitsemillaan sektoreilla. Suomen kansallisessa intressissä tulee olla voimakas insinööriosaamisen ylläpito ja täydentäminen - etumatkaa on, mutta sitä hävitään koko ajan.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Seuraavat toimenpiteet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lvl="1" eaLnBrk="1" hangingPunct="1"/>
            <a:r>
              <a:rPr lang="fi-FI" sz="2400" smtClean="0"/>
              <a:t>Järjestöjen on vietävä hankkeen lopputuloksia eteenpäin ja viestittävä kullekin toimijalle tarvittavista toimenpiteistä ja niiden tarpeellisuudesta</a:t>
            </a:r>
          </a:p>
          <a:p>
            <a:pPr lvl="1" eaLnBrk="1" hangingPunct="1"/>
            <a:r>
              <a:rPr lang="fi-FI" sz="2400" smtClean="0"/>
              <a:t>Yritysten liiketoiminnan kehittäminen ja strategisten valintojen tekeminen on niiden omalla vastuulla</a:t>
            </a:r>
          </a:p>
          <a:p>
            <a:pPr lvl="1" eaLnBrk="1" hangingPunct="1"/>
            <a:r>
              <a:rPr lang="fi-FI" sz="2400" smtClean="0"/>
              <a:t>Julkisen sektorin (OKM, oppilaitokset, TEM, Tekes, Finpro, hallitus, lupaviranomaiset) on panostettava entistä vahvemmin palveluliiketoiminnan tukemiseen ja sen kansainvälistymiseen</a:t>
            </a:r>
          </a:p>
          <a:p>
            <a:pPr lvl="1" eaLnBrk="1" hangingPunct="1"/>
            <a:r>
              <a:rPr lang="fi-FI" sz="2400" b="1" smtClean="0">
                <a:solidFill>
                  <a:schemeClr val="tx2"/>
                </a:solidFill>
              </a:rPr>
              <a:t>Painopistealueina koulutus ja osaaminen, toimivat markkinat ja globaali kilpailukyky</a:t>
            </a:r>
          </a:p>
          <a:p>
            <a:pPr marL="0" indent="-273050" eaLnBrk="1" hangingPunct="1"/>
            <a:endParaRPr lang="fi-FI" sz="2400" b="1" smtClean="0">
              <a:solidFill>
                <a:schemeClr val="tx2"/>
              </a:solidFill>
            </a:endParaRPr>
          </a:p>
        </p:txBody>
      </p:sp>
      <p:sp>
        <p:nvSpPr>
          <p:cNvPr id="27651" name="Footer Placeholder 3"/>
          <p:cNvSpPr txBox="1">
            <a:spLocks noGrp="1"/>
          </p:cNvSpPr>
          <p:nvPr/>
        </p:nvSpPr>
        <p:spPr bwMode="auto">
          <a:xfrm>
            <a:off x="533400" y="6324600"/>
            <a:ext cx="5257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fi-FI" sz="1000">
                <a:cs typeface="Arial" charset="0"/>
              </a:rPr>
              <a:t>Kohti suunnittelu- ja konsulttialan tulevaisuutta</a:t>
            </a:r>
          </a:p>
        </p:txBody>
      </p:sp>
      <p:sp>
        <p:nvSpPr>
          <p:cNvPr id="27652" name="Slide Number Placeholder 4"/>
          <p:cNvSpPr txBox="1">
            <a:spLocks noGrp="1"/>
          </p:cNvSpPr>
          <p:nvPr/>
        </p:nvSpPr>
        <p:spPr bwMode="auto">
          <a:xfrm>
            <a:off x="7086600" y="6477000"/>
            <a:ext cx="1527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2699B55A-E962-4438-9DEC-C0AED283C181}" type="slidenum">
              <a:rPr lang="fi-FI" sz="1000">
                <a:cs typeface="Arial" charset="0"/>
              </a:rPr>
              <a:pPr algn="r"/>
              <a:t>5</a:t>
            </a:fld>
            <a:endParaRPr lang="fi-FI" sz="1000">
              <a:cs typeface="Arial" charset="0"/>
            </a:endParaRPr>
          </a:p>
        </p:txBody>
      </p:sp>
      <p:sp>
        <p:nvSpPr>
          <p:cNvPr id="27653" name="Date Placeholder 5"/>
          <p:cNvSpPr txBox="1">
            <a:spLocks noGrp="1"/>
          </p:cNvSpPr>
          <p:nvPr/>
        </p:nvSpPr>
        <p:spPr bwMode="auto">
          <a:xfrm>
            <a:off x="7086600" y="6324600"/>
            <a:ext cx="152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fi-FI" sz="1000">
                <a:cs typeface="Arial" charset="0"/>
              </a:rPr>
              <a:t>30.11.2010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Sovitut toimenpiteet ja tapaamiset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752600"/>
            <a:ext cx="8382000" cy="4419600"/>
          </a:xfrm>
        </p:spPr>
        <p:txBody>
          <a:bodyPr/>
          <a:lstStyle/>
          <a:p>
            <a:pPr lvl="1" eaLnBrk="1" hangingPunct="1"/>
            <a:r>
              <a:rPr lang="fi-FI" sz="2400" smtClean="0"/>
              <a:t>TEM / Petri Peltonen 7.4.2011</a:t>
            </a:r>
          </a:p>
          <a:p>
            <a:pPr lvl="1" eaLnBrk="1" hangingPunct="1"/>
            <a:r>
              <a:rPr lang="fi-FI" sz="2400" smtClean="0"/>
              <a:t>SKOLin hallitus 4.5.2011</a:t>
            </a:r>
          </a:p>
          <a:p>
            <a:pPr lvl="1" eaLnBrk="1" hangingPunct="1"/>
            <a:r>
              <a:rPr lang="fi-FI" sz="2400" smtClean="0"/>
              <a:t>OKM / Hannu Siren 5.5.2011</a:t>
            </a:r>
          </a:p>
          <a:p>
            <a:pPr lvl="1" eaLnBrk="1" hangingPunct="1"/>
            <a:r>
              <a:rPr lang="fi-FI" sz="2400" smtClean="0"/>
              <a:t>Tulevaisuusryhmä ja liiketoiminnan kehitysryhmä 11.5.2011</a:t>
            </a:r>
          </a:p>
          <a:p>
            <a:pPr lvl="1" eaLnBrk="1" hangingPunct="1"/>
            <a:r>
              <a:rPr lang="fi-FI" sz="2400" smtClean="0"/>
              <a:t>Infra-toimialaryhmä 25.5.2011</a:t>
            </a:r>
          </a:p>
          <a:p>
            <a:pPr lvl="1" eaLnBrk="1" hangingPunct="1"/>
            <a:r>
              <a:rPr lang="fi-FI" sz="2400" smtClean="0"/>
              <a:t>Talo-toimialaryhmä 31.5.2011</a:t>
            </a:r>
          </a:p>
          <a:p>
            <a:pPr lvl="1" eaLnBrk="1" hangingPunct="1"/>
            <a:r>
              <a:rPr lang="fi-FI" sz="2400" smtClean="0"/>
              <a:t>Teollisuus-toimialaryhmä 7.6.2011?</a:t>
            </a:r>
          </a:p>
          <a:p>
            <a:pPr lvl="1" eaLnBrk="1" hangingPunct="1"/>
            <a:r>
              <a:rPr lang="fi-FI" sz="2400" smtClean="0"/>
              <a:t> TEKES / Veli-Pekka Saarnivaara ja Martti Äijälä 23.6.2011</a:t>
            </a:r>
          </a:p>
          <a:p>
            <a:pPr marL="0" indent="-273050" eaLnBrk="1" hangingPunct="1"/>
            <a:endParaRPr lang="fi-FI" sz="2400" b="1" smtClean="0">
              <a:solidFill>
                <a:schemeClr val="tx2"/>
              </a:solidFill>
            </a:endParaRPr>
          </a:p>
        </p:txBody>
      </p:sp>
      <p:sp>
        <p:nvSpPr>
          <p:cNvPr id="28675" name="Footer Placeholder 3"/>
          <p:cNvSpPr txBox="1">
            <a:spLocks noGrp="1"/>
          </p:cNvSpPr>
          <p:nvPr/>
        </p:nvSpPr>
        <p:spPr bwMode="auto">
          <a:xfrm>
            <a:off x="533400" y="6324600"/>
            <a:ext cx="5257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fi-FI" sz="1000">
                <a:cs typeface="Arial" charset="0"/>
              </a:rPr>
              <a:t>Kohti suunnittelu- ja konsulttialan tulevaisuutta</a:t>
            </a:r>
          </a:p>
        </p:txBody>
      </p:sp>
      <p:sp>
        <p:nvSpPr>
          <p:cNvPr id="28676" name="Slide Number Placeholder 4"/>
          <p:cNvSpPr txBox="1">
            <a:spLocks noGrp="1"/>
          </p:cNvSpPr>
          <p:nvPr/>
        </p:nvSpPr>
        <p:spPr bwMode="auto">
          <a:xfrm>
            <a:off x="7086600" y="6477000"/>
            <a:ext cx="1527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995B8379-E785-4E36-95F4-52B670F75CB2}" type="slidenum">
              <a:rPr lang="fi-FI" sz="1000">
                <a:cs typeface="Arial" charset="0"/>
              </a:rPr>
              <a:pPr algn="r"/>
              <a:t>6</a:t>
            </a:fld>
            <a:endParaRPr lang="fi-FI" sz="1000">
              <a:cs typeface="Arial" charset="0"/>
            </a:endParaRPr>
          </a:p>
        </p:txBody>
      </p:sp>
      <p:sp>
        <p:nvSpPr>
          <p:cNvPr id="28677" name="Date Placeholder 5"/>
          <p:cNvSpPr txBox="1">
            <a:spLocks noGrp="1"/>
          </p:cNvSpPr>
          <p:nvPr/>
        </p:nvSpPr>
        <p:spPr bwMode="auto">
          <a:xfrm>
            <a:off x="7086600" y="6324600"/>
            <a:ext cx="152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fi-FI" sz="1000">
                <a:cs typeface="Arial" charset="0"/>
              </a:rPr>
              <a:t>30.11.2010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Toimenpide-ehdotuksia, TEM / TEKES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lvl="1" eaLnBrk="1" hangingPunct="1"/>
            <a:r>
              <a:rPr lang="fi-FI" smtClean="0"/>
              <a:t>Ennakointi: alalle sopivien työkalujen kehittäminen</a:t>
            </a:r>
          </a:p>
          <a:p>
            <a:pPr lvl="1" eaLnBrk="1" hangingPunct="1"/>
            <a:r>
              <a:rPr lang="fi-FI" smtClean="0"/>
              <a:t>Informaatio: maa- ja asiakaskohtaisen informaation saatavuus</a:t>
            </a:r>
          </a:p>
          <a:p>
            <a:pPr lvl="1" eaLnBrk="1" hangingPunct="1"/>
            <a:r>
              <a:rPr lang="fi-FI" smtClean="0"/>
              <a:t>Strategia: yritysten strategiaprosessin menetelmien kehittäminen</a:t>
            </a:r>
          </a:p>
          <a:p>
            <a:pPr lvl="1" eaLnBrk="1" hangingPunct="1"/>
            <a:r>
              <a:rPr lang="fi-FI" smtClean="0"/>
              <a:t>Liiketoiminta: liiketoimintasuunnitelmien jalostaminen, tuotteistus</a:t>
            </a:r>
          </a:p>
          <a:p>
            <a:pPr lvl="1" eaLnBrk="1" hangingPunct="1"/>
            <a:r>
              <a:rPr lang="fi-FI" smtClean="0"/>
              <a:t>Kumppanuudet ja verkostot: kehitysohjelmat, tukimuodot</a:t>
            </a:r>
          </a:p>
          <a:p>
            <a:pPr lvl="1" eaLnBrk="1" hangingPunct="1"/>
            <a:r>
              <a:rPr lang="fi-FI" smtClean="0"/>
              <a:t>Palveluhankinnat: osaamisen ja laatukriteereiden tukeminen</a:t>
            </a:r>
          </a:p>
          <a:p>
            <a:pPr lvl="1" eaLnBrk="1" hangingPunct="1"/>
            <a:r>
              <a:rPr lang="fi-FI" smtClean="0"/>
              <a:t>Osaaminen: osaajavaihto, opiskelijoiden rekrytointi</a:t>
            </a:r>
          </a:p>
          <a:p>
            <a:pPr marL="0" indent="-273050" eaLnBrk="1" hangingPunct="1"/>
            <a:endParaRPr lang="fi-FI" smtClean="0"/>
          </a:p>
        </p:txBody>
      </p:sp>
      <p:sp>
        <p:nvSpPr>
          <p:cNvPr id="29699" name="Footer Placeholder 3"/>
          <p:cNvSpPr txBox="1">
            <a:spLocks noGrp="1"/>
          </p:cNvSpPr>
          <p:nvPr/>
        </p:nvSpPr>
        <p:spPr bwMode="auto">
          <a:xfrm>
            <a:off x="533400" y="6324600"/>
            <a:ext cx="5257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fi-FI" sz="1000">
                <a:cs typeface="Arial" charset="0"/>
              </a:rPr>
              <a:t>Kohti suunnittelu- ja konsulttialan tulevaisuutta</a:t>
            </a:r>
          </a:p>
        </p:txBody>
      </p:sp>
      <p:sp>
        <p:nvSpPr>
          <p:cNvPr id="29700" name="Slide Number Placeholder 4"/>
          <p:cNvSpPr txBox="1">
            <a:spLocks noGrp="1"/>
          </p:cNvSpPr>
          <p:nvPr/>
        </p:nvSpPr>
        <p:spPr bwMode="auto">
          <a:xfrm>
            <a:off x="7086600" y="6477000"/>
            <a:ext cx="1527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1EE0F93F-24E6-49DF-85D7-5F8D5B9E685E}" type="slidenum">
              <a:rPr lang="fi-FI" sz="1000">
                <a:cs typeface="Arial" charset="0"/>
              </a:rPr>
              <a:pPr algn="r"/>
              <a:t>7</a:t>
            </a:fld>
            <a:endParaRPr lang="fi-FI" sz="1000">
              <a:cs typeface="Arial" charset="0"/>
            </a:endParaRPr>
          </a:p>
        </p:txBody>
      </p:sp>
      <p:sp>
        <p:nvSpPr>
          <p:cNvPr id="29701" name="Date Placeholder 5"/>
          <p:cNvSpPr txBox="1">
            <a:spLocks noGrp="1"/>
          </p:cNvSpPr>
          <p:nvPr/>
        </p:nvSpPr>
        <p:spPr bwMode="auto">
          <a:xfrm>
            <a:off x="7086600" y="6324600"/>
            <a:ext cx="152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fi-FI" sz="1000">
                <a:cs typeface="Arial" charset="0"/>
              </a:rPr>
              <a:t>30.11.2010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/>
            <a:r>
              <a:rPr lang="fi-FI" smtClean="0"/>
              <a:t>Lähtökohta: Matemaattinen perusosaaminen jo peruskouluvaiheessa</a:t>
            </a:r>
          </a:p>
          <a:p>
            <a:pPr lvl="1" eaLnBrk="1" hangingPunct="1"/>
            <a:r>
              <a:rPr lang="fi-FI" smtClean="0"/>
              <a:t>Yleistä: Tekninen perusosaaminen AMK- ja yliopistotasolla</a:t>
            </a:r>
          </a:p>
          <a:p>
            <a:pPr lvl="1" eaLnBrk="1" hangingPunct="1"/>
            <a:r>
              <a:rPr lang="fi-FI" smtClean="0"/>
              <a:t>Myynti- ja markkinointitaidot, myös kansainvälisesti</a:t>
            </a:r>
          </a:p>
          <a:p>
            <a:pPr lvl="1" eaLnBrk="1" hangingPunct="1"/>
            <a:r>
              <a:rPr lang="fi-FI" smtClean="0"/>
              <a:t>Kansainvälisen palveluliiketoiminnan koulutus</a:t>
            </a:r>
          </a:p>
          <a:p>
            <a:pPr lvl="1" eaLnBrk="1" hangingPunct="1"/>
            <a:r>
              <a:rPr lang="fi-FI" smtClean="0"/>
              <a:t>Liiketoiminnallinen koulutus tekniikan koulutusohjelmissa</a:t>
            </a:r>
          </a:p>
          <a:p>
            <a:pPr lvl="1" eaLnBrk="1" hangingPunct="1"/>
            <a:r>
              <a:rPr lang="fi-FI" smtClean="0"/>
              <a:t>Kansainvälistymisen koulutus ja opiskelijavaihto</a:t>
            </a:r>
          </a:p>
          <a:p>
            <a:pPr lvl="1" eaLnBrk="1" hangingPunct="1"/>
            <a:r>
              <a:rPr lang="fi-FI" smtClean="0"/>
              <a:t>Ulkomaisten opiskelijoiden verkottaminen yrityksiin</a:t>
            </a:r>
          </a:p>
          <a:p>
            <a:pPr lvl="1" eaLnBrk="1" hangingPunct="1"/>
            <a:r>
              <a:rPr lang="fi-FI" smtClean="0"/>
              <a:t>Opiskelijoiden rekrytointi, harjoittelupaikat</a:t>
            </a:r>
          </a:p>
          <a:p>
            <a:pPr lvl="1" eaLnBrk="1" hangingPunct="1"/>
            <a:r>
              <a:rPr lang="fi-FI" smtClean="0"/>
              <a:t>Kielten opetus tekniikan koulutusohjelmissa</a:t>
            </a:r>
          </a:p>
          <a:p>
            <a:pPr lvl="1" eaLnBrk="1" hangingPunct="1"/>
            <a:endParaRPr lang="fi-FI" smtClean="0"/>
          </a:p>
          <a:p>
            <a:pPr eaLnBrk="1" hangingPunct="1"/>
            <a:endParaRPr lang="fi-FI" sz="2800" smtClean="0"/>
          </a:p>
          <a:p>
            <a:endParaRPr lang="fi-FI" smtClean="0"/>
          </a:p>
        </p:txBody>
      </p:sp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Toimenpide-ehdotuksia, OKM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376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Suunnittelumalli</vt:lpstr>
      </vt:variant>
      <vt:variant>
        <vt:i4>19</vt:i4>
      </vt:variant>
      <vt:variant>
        <vt:lpstr>Dian otsikot</vt:lpstr>
      </vt:variant>
      <vt:variant>
        <vt:i4>8</vt:i4>
      </vt:variant>
    </vt:vector>
  </HeadingPairs>
  <TitlesOfParts>
    <vt:vector size="29" baseType="lpstr">
      <vt:lpstr>Arial</vt:lpstr>
      <vt:lpstr>Georgia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Kohti suunnittelu- ja konsulttialan tulevaisuutta  Toimenpide-ehdotuksia</vt:lpstr>
      <vt:lpstr>Hankkeen 4 tavoitetta kilpailukyvyn edistämiseksi</vt:lpstr>
      <vt:lpstr>4 johtopäätöstä</vt:lpstr>
      <vt:lpstr>4 johtopäätöstä</vt:lpstr>
      <vt:lpstr>Seuraavat toimenpiteet</vt:lpstr>
      <vt:lpstr>Sovitut toimenpiteet ja tapaamiset</vt:lpstr>
      <vt:lpstr>Toimenpide-ehdotuksia, TEM / TEKES</vt:lpstr>
      <vt:lpstr>Toimenpide-ehdotuksia, OKM</vt:lpstr>
    </vt:vector>
  </TitlesOfParts>
  <Company>PwC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Kohti suunnittelu- ja konsulttialan tulevaisuutta</dc:title>
  <dc:creator/>
  <cp:lastModifiedBy>kiiskma1</cp:lastModifiedBy>
  <cp:revision>192</cp:revision>
  <dcterms:created xsi:type="dcterms:W3CDTF">2010-09-07T13:26:45Z</dcterms:created>
  <dcterms:modified xsi:type="dcterms:W3CDTF">2011-05-16T12:40:26Z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